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18" r:id="rId2"/>
    <p:sldId id="440" r:id="rId3"/>
    <p:sldId id="367" r:id="rId4"/>
    <p:sldId id="400" r:id="rId5"/>
    <p:sldId id="414" r:id="rId6"/>
    <p:sldId id="419" r:id="rId7"/>
    <p:sldId id="425" r:id="rId8"/>
    <p:sldId id="426" r:id="rId9"/>
    <p:sldId id="441" r:id="rId10"/>
    <p:sldId id="409" r:id="rId11"/>
    <p:sldId id="417" r:id="rId12"/>
    <p:sldId id="437" r:id="rId13"/>
    <p:sldId id="444" r:id="rId14"/>
    <p:sldId id="439" r:id="rId15"/>
    <p:sldId id="443" r:id="rId16"/>
    <p:sldId id="442" r:id="rId17"/>
    <p:sldId id="445" r:id="rId18"/>
    <p:sldId id="433"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99" autoAdjust="0"/>
  </p:normalViewPr>
  <p:slideViewPr>
    <p:cSldViewPr>
      <p:cViewPr>
        <p:scale>
          <a:sx n="82" d="100"/>
          <a:sy n="82" d="100"/>
        </p:scale>
        <p:origin x="-2064" y="-408"/>
      </p:cViewPr>
      <p:guideLst>
        <p:guide orient="horz" pos="2160"/>
        <p:guide pos="2880"/>
      </p:guideLst>
    </p:cSldViewPr>
  </p:slideViewPr>
  <p:notesTextViewPr>
    <p:cViewPr>
      <p:scale>
        <a:sx n="100" d="100"/>
        <a:sy n="100" d="100"/>
      </p:scale>
      <p:origin x="0" y="0"/>
    </p:cViewPr>
  </p:notesTextViewPr>
  <p:sorterViewPr>
    <p:cViewPr>
      <p:scale>
        <a:sx n="210" d="100"/>
        <a:sy n="210" d="100"/>
      </p:scale>
      <p:origin x="0" y="0"/>
    </p:cViewPr>
  </p:sorterViewPr>
  <p:notesViewPr>
    <p:cSldViewPr>
      <p:cViewPr varScale="1">
        <p:scale>
          <a:sx n="61" d="100"/>
          <a:sy n="61" d="100"/>
        </p:scale>
        <p:origin x="-2477"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A9360FF-8AE4-4529-8111-36595867E617}" type="datetimeFigureOut">
              <a:rPr lang="en-AU" smtClean="0"/>
              <a:pPr/>
              <a:t>26/11/15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E7A8FB-DB23-4022-BE5A-D5BF18F59A7D}" type="slidenum">
              <a:rPr lang="en-AU" smtClean="0"/>
              <a:pPr/>
              <a:t>‹#›</a:t>
            </a:fld>
            <a:endParaRPr lang="en-AU"/>
          </a:p>
        </p:txBody>
      </p:sp>
    </p:spTree>
    <p:extLst>
      <p:ext uri="{BB962C8B-B14F-4D97-AF65-F5344CB8AC3E}">
        <p14:creationId xmlns:p14="http://schemas.microsoft.com/office/powerpoint/2010/main" val="42333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E7A8FB-DB23-4022-BE5A-D5BF18F59A7D}" type="slidenum">
              <a:rPr lang="en-AU" smtClean="0"/>
              <a:pPr/>
              <a:t>1</a:t>
            </a:fld>
            <a:endParaRPr lang="en-AU"/>
          </a:p>
        </p:txBody>
      </p:sp>
    </p:spTree>
    <p:extLst>
      <p:ext uri="{BB962C8B-B14F-4D97-AF65-F5344CB8AC3E}">
        <p14:creationId xmlns:p14="http://schemas.microsoft.com/office/powerpoint/2010/main" val="187915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sz="1200" b="1" i="1" dirty="0" smtClean="0">
                <a:latin typeface="+mn-lt"/>
              </a:rPr>
              <a:t>Whole of property landscape planning:</a:t>
            </a:r>
          </a:p>
          <a:p>
            <a:pPr eaLnBrk="1" hangingPunct="1"/>
            <a:endParaRPr lang="en-AU" sz="1200" dirty="0" smtClean="0">
              <a:latin typeface="+mn-lt"/>
            </a:endParaRPr>
          </a:p>
          <a:p>
            <a:pPr marL="342900" indent="-342900" eaLnBrk="1" hangingPunct="1">
              <a:buFont typeface="Arial"/>
              <a:buChar char="•"/>
            </a:pPr>
            <a:r>
              <a:rPr lang="en-AU" sz="1200" dirty="0" smtClean="0">
                <a:latin typeface="+mn-lt"/>
              </a:rPr>
              <a:t>Sustainable production of grain and livestock using risk analysis</a:t>
            </a:r>
          </a:p>
          <a:p>
            <a:pPr marL="342900" indent="-342900" eaLnBrk="1" hangingPunct="1">
              <a:buFont typeface="Arial"/>
              <a:buChar char="•"/>
            </a:pPr>
            <a:endParaRPr lang="en-AU" sz="800" dirty="0" smtClean="0">
              <a:latin typeface="+mn-lt"/>
            </a:endParaRPr>
          </a:p>
          <a:p>
            <a:pPr marL="342900" indent="-342900" eaLnBrk="1" hangingPunct="1">
              <a:buFont typeface="Arial"/>
              <a:buChar char="•"/>
            </a:pPr>
            <a:r>
              <a:rPr lang="en-AU" sz="1200" dirty="0" smtClean="0">
                <a:latin typeface="+mn-lt"/>
              </a:rPr>
              <a:t>Assessment of biodiversity values on the property and how these can be measured</a:t>
            </a:r>
          </a:p>
          <a:p>
            <a:pPr marL="342900" indent="-342900" eaLnBrk="1" hangingPunct="1">
              <a:buFont typeface="Arial"/>
              <a:buChar char="•"/>
            </a:pPr>
            <a:endParaRPr lang="en-AU" sz="800" dirty="0" smtClean="0">
              <a:latin typeface="+mn-lt"/>
            </a:endParaRPr>
          </a:p>
          <a:p>
            <a:pPr marL="342900" indent="-342900" eaLnBrk="1" hangingPunct="1">
              <a:buFont typeface="Arial"/>
              <a:buChar char="•"/>
            </a:pPr>
            <a:r>
              <a:rPr lang="en-AU" sz="1200" dirty="0" smtClean="0">
                <a:latin typeface="+mn-lt"/>
              </a:rPr>
              <a:t>Assessment of the farm carbon story</a:t>
            </a:r>
          </a:p>
          <a:p>
            <a:endParaRPr lang="en-AU" dirty="0"/>
          </a:p>
        </p:txBody>
      </p:sp>
      <p:sp>
        <p:nvSpPr>
          <p:cNvPr id="4" name="Slide Number Placeholder 3"/>
          <p:cNvSpPr>
            <a:spLocks noGrp="1"/>
          </p:cNvSpPr>
          <p:nvPr>
            <p:ph type="sldNum" sz="quarter" idx="10"/>
          </p:nvPr>
        </p:nvSpPr>
        <p:spPr/>
        <p:txBody>
          <a:bodyPr/>
          <a:lstStyle/>
          <a:p>
            <a:fld id="{2CE7A8FB-DB23-4022-BE5A-D5BF18F59A7D}" type="slidenum">
              <a:rPr lang="en-AU" smtClean="0"/>
              <a:pPr/>
              <a:t>4</a:t>
            </a:fld>
            <a:endParaRPr lang="en-AU"/>
          </a:p>
        </p:txBody>
      </p:sp>
    </p:spTree>
    <p:extLst>
      <p:ext uri="{BB962C8B-B14F-4D97-AF65-F5344CB8AC3E}">
        <p14:creationId xmlns:p14="http://schemas.microsoft.com/office/powerpoint/2010/main" val="400574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5BEC7E9B-BD0D-B94B-9502-68BBF53F8EF7}" type="slidenum">
              <a:rPr lang="de-DE" sz="1200">
                <a:latin typeface="Times New Roman" charset="0"/>
              </a:rPr>
              <a:pPr eaLnBrk="1" hangingPunct="1"/>
              <a:t>5</a:t>
            </a:fld>
            <a:endParaRPr lang="de-DE" sz="1200">
              <a:latin typeface="Times New Roman" charset="0"/>
            </a:endParaRPr>
          </a:p>
        </p:txBody>
      </p:sp>
      <p:sp>
        <p:nvSpPr>
          <p:cNvPr id="23555" name="Rectangle 2"/>
          <p:cNvSpPr>
            <a:spLocks noGrp="1" noRot="1" noChangeAspect="1" noChangeArrowheads="1" noTextEdit="1"/>
          </p:cNvSpPr>
          <p:nvPr>
            <p:ph type="sldImg"/>
          </p:nvPr>
        </p:nvSpPr>
        <p:spPr>
          <a:xfrm>
            <a:off x="917575" y="744538"/>
            <a:ext cx="4964113" cy="3724275"/>
          </a:xfrm>
          <a:ln/>
        </p:spPr>
      </p:sp>
      <p:sp>
        <p:nvSpPr>
          <p:cNvPr id="23556"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380759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Fencing and grazing Management</a:t>
            </a:r>
          </a:p>
          <a:p>
            <a:r>
              <a:rPr lang="en-AU" dirty="0" smtClean="0"/>
              <a:t>Area 1 yellow</a:t>
            </a:r>
            <a:r>
              <a:rPr lang="en-AU" baseline="0" dirty="0" smtClean="0"/>
              <a:t> understory of native grasses – manage through  appropriate grazing management – avoid grazing during flowering and seed set </a:t>
            </a:r>
          </a:p>
          <a:p>
            <a:r>
              <a:rPr lang="en-AU" baseline="0" dirty="0" smtClean="0"/>
              <a:t>			Graze 1 – 3 times per year for 1 – 4 days  with between 25 – 100 DSE/ha</a:t>
            </a:r>
          </a:p>
          <a:p>
            <a:r>
              <a:rPr lang="en-AU" baseline="0" dirty="0" smtClean="0"/>
              <a:t>			Monitor impact of grazing from  Kangaroos and control where necessary </a:t>
            </a:r>
          </a:p>
          <a:p>
            <a:endParaRPr lang="en-AU" baseline="0" dirty="0" smtClean="0"/>
          </a:p>
          <a:p>
            <a:r>
              <a:rPr lang="en-AU" baseline="0" dirty="0" smtClean="0"/>
              <a:t>Area 2 Red Expanding salt  - spread of salt in into adjoining cropping land – fence areas to control grazing </a:t>
            </a:r>
          </a:p>
          <a:p>
            <a:r>
              <a:rPr lang="en-AU" baseline="0" dirty="0" smtClean="0"/>
              <a:t>		increase soil cover </a:t>
            </a:r>
          </a:p>
          <a:p>
            <a:r>
              <a:rPr lang="en-AU" baseline="0" dirty="0" smtClean="0"/>
              <a:t>		revegetate with salt tolerant grasses and shrubs </a:t>
            </a:r>
          </a:p>
          <a:p>
            <a:endParaRPr lang="en-AU" dirty="0"/>
          </a:p>
        </p:txBody>
      </p:sp>
      <p:sp>
        <p:nvSpPr>
          <p:cNvPr id="4" name="Slide Number Placeholder 3"/>
          <p:cNvSpPr>
            <a:spLocks noGrp="1"/>
          </p:cNvSpPr>
          <p:nvPr>
            <p:ph type="sldNum" sz="quarter" idx="10"/>
          </p:nvPr>
        </p:nvSpPr>
        <p:spPr/>
        <p:txBody>
          <a:bodyPr/>
          <a:lstStyle/>
          <a:p>
            <a:fld id="{2CE7A8FB-DB23-4022-BE5A-D5BF18F59A7D}" type="slidenum">
              <a:rPr lang="en-AU" smtClean="0"/>
              <a:pPr/>
              <a:t>9</a:t>
            </a:fld>
            <a:endParaRPr lang="en-AU"/>
          </a:p>
        </p:txBody>
      </p:sp>
    </p:spTree>
    <p:extLst>
      <p:ext uri="{BB962C8B-B14F-4D97-AF65-F5344CB8AC3E}">
        <p14:creationId xmlns:p14="http://schemas.microsoft.com/office/powerpoint/2010/main" val="6764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E7A8FB-DB23-4022-BE5A-D5BF18F59A7D}" type="slidenum">
              <a:rPr lang="en-AU" smtClean="0"/>
              <a:pPr/>
              <a:t>10</a:t>
            </a:fld>
            <a:endParaRPr lang="en-AU"/>
          </a:p>
        </p:txBody>
      </p:sp>
    </p:spTree>
    <p:extLst>
      <p:ext uri="{BB962C8B-B14F-4D97-AF65-F5344CB8AC3E}">
        <p14:creationId xmlns:p14="http://schemas.microsoft.com/office/powerpoint/2010/main" val="291818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E7A8FB-DB23-4022-BE5A-D5BF18F59A7D}" type="slidenum">
              <a:rPr lang="en-AU" smtClean="0"/>
              <a:pPr/>
              <a:t>11</a:t>
            </a:fld>
            <a:endParaRPr lang="en-AU"/>
          </a:p>
        </p:txBody>
      </p:sp>
    </p:spTree>
    <p:extLst>
      <p:ext uri="{BB962C8B-B14F-4D97-AF65-F5344CB8AC3E}">
        <p14:creationId xmlns:p14="http://schemas.microsoft.com/office/powerpoint/2010/main" val="25596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E7A8FB-DB23-4022-BE5A-D5BF18F59A7D}" type="slidenum">
              <a:rPr lang="en-AU" smtClean="0"/>
              <a:pPr/>
              <a:t>12</a:t>
            </a:fld>
            <a:endParaRPr lang="en-AU"/>
          </a:p>
        </p:txBody>
      </p:sp>
    </p:spTree>
    <p:extLst>
      <p:ext uri="{BB962C8B-B14F-4D97-AF65-F5344CB8AC3E}">
        <p14:creationId xmlns:p14="http://schemas.microsoft.com/office/powerpoint/2010/main" val="137535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Undertaking EM 38 mapping was the first step in kick starting the action plan by getting a better understanding of the production capabilities of individual paddocks. Each paddock was ground </a:t>
            </a:r>
            <a:r>
              <a:rPr lang="en-US" sz="1200" kern="1200" dirty="0" err="1" smtClean="0">
                <a:solidFill>
                  <a:schemeClr val="tx1"/>
                </a:solidFill>
                <a:effectLst/>
                <a:latin typeface="+mn-lt"/>
                <a:ea typeface="+mn-ea"/>
                <a:cs typeface="+mn-cs"/>
              </a:rPr>
              <a:t>truthed</a:t>
            </a:r>
            <a:r>
              <a:rPr lang="en-US" sz="1200" kern="1200" dirty="0" smtClean="0">
                <a:solidFill>
                  <a:schemeClr val="tx1"/>
                </a:solidFill>
                <a:effectLst/>
                <a:latin typeface="+mn-lt"/>
                <a:ea typeface="+mn-ea"/>
                <a:cs typeface="+mn-cs"/>
              </a:rPr>
              <a:t> to understand the limitations identified in each paddock and if what actions can be implemented to reduce the risk.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had resulted in fine tuning production and risk zones down to paddock level.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plan is to map the rest of the properties over the next 3 years.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EM 38 mapping was used in combination with the wheat yields to set up ‘P’ replacement zones and seeding rate zones. These maps will also be used to establish variable rate applications for crop nitrogen.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Gus was surprised at some of the results from the mapping and ground </a:t>
            </a:r>
            <a:r>
              <a:rPr lang="en-US" sz="1200" kern="1200" dirty="0" err="1" smtClean="0">
                <a:solidFill>
                  <a:schemeClr val="tx1"/>
                </a:solidFill>
                <a:effectLst/>
                <a:latin typeface="+mn-lt"/>
                <a:ea typeface="+mn-ea"/>
                <a:cs typeface="+mn-cs"/>
              </a:rPr>
              <a:t>truthing</a:t>
            </a:r>
            <a:r>
              <a:rPr lang="en-US" sz="1200" kern="1200" dirty="0" smtClean="0">
                <a:solidFill>
                  <a:schemeClr val="tx1"/>
                </a:solidFill>
                <a:effectLst/>
                <a:latin typeface="+mn-lt"/>
                <a:ea typeface="+mn-ea"/>
                <a:cs typeface="+mn-cs"/>
              </a:rPr>
              <a:t> of the paddocks. He found that there were more high risk areas than expected. The variability included depth of clay and depth of limestone. He felt that doing the ground work now will set him up for the future manage of his property.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CE7A8FB-DB23-4022-BE5A-D5BF18F59A7D}" type="slidenum">
              <a:rPr lang="en-AU" smtClean="0"/>
              <a:pPr/>
              <a:t>13</a:t>
            </a:fld>
            <a:endParaRPr lang="en-AU"/>
          </a:p>
        </p:txBody>
      </p:sp>
    </p:spTree>
    <p:extLst>
      <p:ext uri="{BB962C8B-B14F-4D97-AF65-F5344CB8AC3E}">
        <p14:creationId xmlns:p14="http://schemas.microsoft.com/office/powerpoint/2010/main" val="260435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029E4E4-9366-412E-9F6D-6534D5041304}" type="datetimeFigureOut">
              <a:rPr lang="en-AU" smtClean="0"/>
              <a:pPr/>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62503F-693C-4ECE-86EB-5A7FBAD4870B}"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029E4E4-9366-412E-9F6D-6534D5041304}" type="datetimeFigureOut">
              <a:rPr lang="en-AU" smtClean="0"/>
              <a:pPr/>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62503F-693C-4ECE-86EB-5A7FBAD4870B}"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029E4E4-9366-412E-9F6D-6534D5041304}" type="datetimeFigureOut">
              <a:rPr lang="en-AU" smtClean="0"/>
              <a:pPr/>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62503F-693C-4ECE-86EB-5A7FBAD4870B}"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029E4E4-9366-412E-9F6D-6534D5041304}" type="datetimeFigureOut">
              <a:rPr lang="en-AU" smtClean="0"/>
              <a:pPr/>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62503F-693C-4ECE-86EB-5A7FBAD4870B}"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9E4E4-9366-412E-9F6D-6534D5041304}" type="datetimeFigureOut">
              <a:rPr lang="en-AU" smtClean="0"/>
              <a:pPr/>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62503F-693C-4ECE-86EB-5A7FBAD4870B}"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029E4E4-9366-412E-9F6D-6534D5041304}" type="datetimeFigureOut">
              <a:rPr lang="en-AU" smtClean="0"/>
              <a:pPr/>
              <a:t>26/11/15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62503F-693C-4ECE-86EB-5A7FBAD4870B}"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029E4E4-9366-412E-9F6D-6534D5041304}" type="datetimeFigureOut">
              <a:rPr lang="en-AU" smtClean="0"/>
              <a:pPr/>
              <a:t>26/11/15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362503F-693C-4ECE-86EB-5A7FBAD4870B}"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029E4E4-9366-412E-9F6D-6534D5041304}" type="datetimeFigureOut">
              <a:rPr lang="en-AU" smtClean="0"/>
              <a:pPr/>
              <a:t>26/11/15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362503F-693C-4ECE-86EB-5A7FBAD4870B}"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9E4E4-9366-412E-9F6D-6534D5041304}" type="datetimeFigureOut">
              <a:rPr lang="en-AU" smtClean="0"/>
              <a:pPr/>
              <a:t>26/11/15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362503F-693C-4ECE-86EB-5A7FBAD4870B}"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9E4E4-9366-412E-9F6D-6534D5041304}" type="datetimeFigureOut">
              <a:rPr lang="en-AU" smtClean="0"/>
              <a:pPr/>
              <a:t>26/11/15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62503F-693C-4ECE-86EB-5A7FBAD4870B}"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9E4E4-9366-412E-9F6D-6534D5041304}" type="datetimeFigureOut">
              <a:rPr lang="en-AU" smtClean="0"/>
              <a:pPr/>
              <a:t>26/11/15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62503F-693C-4ECE-86EB-5A7FBAD4870B}"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9E4E4-9366-412E-9F6D-6534D5041304}" type="datetimeFigureOut">
              <a:rPr lang="en-AU" smtClean="0"/>
              <a:pPr/>
              <a:t>26/11/15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2503F-693C-4ECE-86EB-5A7FBAD4870B}"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package" Target="../embeddings/Microsoft_Word_Document1.docx"/><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9572" y="2132856"/>
            <a:ext cx="7488832" cy="3024336"/>
          </a:xfrm>
        </p:spPr>
        <p:txBody>
          <a:bodyPr>
            <a:normAutofit/>
          </a:bodyPr>
          <a:lstStyle/>
          <a:p>
            <a:r>
              <a:rPr lang="en-AU" dirty="0"/>
              <a:t>Future Farm Landscapes - a new approach for engaging farmers in planning for climate change</a:t>
            </a:r>
            <a:endParaRPr lang="en-US" dirty="0" smtClean="0"/>
          </a:p>
        </p:txBody>
      </p:sp>
      <p:pic>
        <p:nvPicPr>
          <p:cNvPr id="4" name="aca8f0ab-c573-4869-bb82-f2e6f67e9d18" descr="image002"/>
          <p:cNvPicPr>
            <a:picLocks noChangeAspect="1" noChangeArrowheads="1"/>
          </p:cNvPicPr>
          <p:nvPr/>
        </p:nvPicPr>
        <p:blipFill>
          <a:blip r:embed="rId3" cstate="print"/>
          <a:srcRect/>
          <a:stretch>
            <a:fillRect/>
          </a:stretch>
        </p:blipFill>
        <p:spPr bwMode="auto">
          <a:xfrm>
            <a:off x="27458" y="0"/>
            <a:ext cx="9009037" cy="1718428"/>
          </a:xfrm>
          <a:prstGeom prst="rect">
            <a:avLst/>
          </a:prstGeom>
          <a:noFill/>
          <a:ln w="9525">
            <a:noFill/>
            <a:miter lim="800000"/>
            <a:headEnd/>
            <a:tailEnd/>
          </a:ln>
        </p:spPr>
      </p:pic>
      <p:sp>
        <p:nvSpPr>
          <p:cNvPr id="5" name="TextBox 4"/>
          <p:cNvSpPr txBox="1"/>
          <p:nvPr/>
        </p:nvSpPr>
        <p:spPr>
          <a:xfrm>
            <a:off x="251520" y="5380672"/>
            <a:ext cx="8136904" cy="1754326"/>
          </a:xfrm>
          <a:prstGeom prst="rect">
            <a:avLst/>
          </a:prstGeom>
          <a:noFill/>
        </p:spPr>
        <p:txBody>
          <a:bodyPr wrap="square" rtlCol="0">
            <a:spAutoFit/>
          </a:bodyPr>
          <a:lstStyle/>
          <a:p>
            <a:pPr algn="ctr"/>
            <a:r>
              <a:rPr lang="en-US" b="1" i="1" dirty="0" smtClean="0"/>
              <a:t>Presented by:</a:t>
            </a:r>
            <a:r>
              <a:rPr lang="en-US" b="1" i="1" dirty="0"/>
              <a:t> </a:t>
            </a:r>
            <a:r>
              <a:rPr lang="en-US" dirty="0" smtClean="0"/>
              <a:t>Mary Crawford, </a:t>
            </a:r>
          </a:p>
          <a:p>
            <a:pPr algn="ctr"/>
            <a:r>
              <a:rPr lang="en-US" dirty="0" smtClean="0"/>
              <a:t>		Sustainable  Farming </a:t>
            </a:r>
          </a:p>
          <a:p>
            <a:pPr algn="ctr"/>
            <a:r>
              <a:rPr lang="en-US" dirty="0" smtClean="0"/>
              <a:t>			     Natural Resources Eyre Peninsula</a:t>
            </a:r>
          </a:p>
          <a:p>
            <a:pPr algn="ctr"/>
            <a:r>
              <a:rPr lang="en-US" dirty="0"/>
              <a:t>	</a:t>
            </a:r>
            <a:r>
              <a:rPr lang="en-US" dirty="0" smtClean="0"/>
              <a:t>		</a:t>
            </a:r>
          </a:p>
          <a:p>
            <a:pPr algn="ctr"/>
            <a:endParaRPr lang="en-US" dirty="0" smtClean="0"/>
          </a:p>
          <a:p>
            <a:pPr algn="ctr"/>
            <a:r>
              <a:rPr lang="en-US" i="1" dirty="0"/>
              <a:t>	</a:t>
            </a:r>
            <a:r>
              <a:rPr lang="en-US" i="1" dirty="0" smtClean="0"/>
              <a:t>		  </a:t>
            </a:r>
            <a:endParaRPr lang="en-US" i="1"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5856" y="3997609"/>
            <a:ext cx="2901396" cy="1191860"/>
          </a:xfrm>
          <a:prstGeom prst="rect">
            <a:avLst/>
          </a:prstGeom>
        </p:spPr>
      </p:pic>
    </p:spTree>
    <p:extLst>
      <p:ext uri="{BB962C8B-B14F-4D97-AF65-F5344CB8AC3E}">
        <p14:creationId xmlns:p14="http://schemas.microsoft.com/office/powerpoint/2010/main" val="10178896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21326947"/>
              </p:ext>
            </p:extLst>
          </p:nvPr>
        </p:nvGraphicFramePr>
        <p:xfrm>
          <a:off x="179512" y="858057"/>
          <a:ext cx="8815754" cy="5544615"/>
        </p:xfrm>
        <a:graphic>
          <a:graphicData uri="http://schemas.openxmlformats.org/drawingml/2006/table">
            <a:tbl>
              <a:tblPr/>
              <a:tblGrid>
                <a:gridCol w="376337"/>
                <a:gridCol w="474462"/>
                <a:gridCol w="553076"/>
                <a:gridCol w="317795"/>
                <a:gridCol w="3448915"/>
                <a:gridCol w="2215090"/>
                <a:gridCol w="1430079"/>
              </a:tblGrid>
              <a:tr h="1501323">
                <a:tc>
                  <a:txBody>
                    <a:bodyPr/>
                    <a:lstStyle/>
                    <a:p>
                      <a:pPr marL="71755" marR="71755" algn="ctr">
                        <a:lnSpc>
                          <a:spcPct val="115000"/>
                        </a:lnSpc>
                        <a:spcAft>
                          <a:spcPts val="0"/>
                        </a:spcAft>
                      </a:pPr>
                      <a:r>
                        <a:rPr lang="en-AU" sz="1600" b="1" dirty="0">
                          <a:latin typeface="Arial"/>
                          <a:ea typeface="Calibri"/>
                          <a:cs typeface="Times New Roman"/>
                        </a:rPr>
                        <a:t>Patch no</a:t>
                      </a:r>
                      <a:endParaRPr lang="en-AU" sz="1600" dirty="0">
                        <a:latin typeface="Arial"/>
                        <a:ea typeface="Calibri"/>
                        <a:cs typeface="Times New Roman"/>
                      </a:endParaRPr>
                    </a:p>
                  </a:txBody>
                  <a:tcPr marL="41637" marR="4163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n-AU" sz="1600" b="1">
                          <a:latin typeface="Arial"/>
                          <a:ea typeface="Calibri"/>
                          <a:cs typeface="Times New Roman"/>
                        </a:rPr>
                        <a:t>Production</a:t>
                      </a:r>
                      <a:endParaRPr lang="en-AU" sz="1600">
                        <a:latin typeface="Arial"/>
                        <a:ea typeface="Calibri"/>
                        <a:cs typeface="Times New Roman"/>
                      </a:endParaRPr>
                    </a:p>
                  </a:txBody>
                  <a:tcPr marL="41637" marR="4163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n-AU" sz="1600" b="1">
                          <a:latin typeface="Arial"/>
                          <a:ea typeface="Calibri"/>
                          <a:cs typeface="Times New Roman"/>
                        </a:rPr>
                        <a:t>Risk</a:t>
                      </a:r>
                      <a:endParaRPr lang="en-AU" sz="1600">
                        <a:latin typeface="Arial"/>
                        <a:ea typeface="Calibri"/>
                        <a:cs typeface="Times New Roman"/>
                      </a:endParaRPr>
                    </a:p>
                  </a:txBody>
                  <a:tcPr marL="41637" marR="4163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n-AU" sz="1600" b="1">
                          <a:latin typeface="Arial"/>
                          <a:ea typeface="Calibri"/>
                          <a:cs typeface="Times New Roman"/>
                        </a:rPr>
                        <a:t>Priority</a:t>
                      </a:r>
                      <a:endParaRPr lang="en-AU" sz="1600">
                        <a:latin typeface="Arial"/>
                        <a:ea typeface="Calibri"/>
                        <a:cs typeface="Times New Roman"/>
                      </a:endParaRPr>
                    </a:p>
                  </a:txBody>
                  <a:tcPr marL="41637" marR="4163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600" dirty="0">
                        <a:latin typeface="Arial"/>
                        <a:ea typeface="Calibri"/>
                        <a:cs typeface="Times New Roman"/>
                      </a:endParaRPr>
                    </a:p>
                    <a:p>
                      <a:pPr algn="ctr">
                        <a:lnSpc>
                          <a:spcPct val="115000"/>
                        </a:lnSpc>
                        <a:spcAft>
                          <a:spcPts val="0"/>
                        </a:spcAft>
                      </a:pPr>
                      <a:r>
                        <a:rPr lang="en-AU" sz="1600" b="1" dirty="0">
                          <a:latin typeface="Arial"/>
                          <a:ea typeface="Calibri"/>
                          <a:cs typeface="Times New Roman"/>
                        </a:rPr>
                        <a:t>Production /Risk Assessment, knowledge gaps</a:t>
                      </a:r>
                      <a:endParaRPr lang="en-AU" sz="16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600" dirty="0">
                        <a:latin typeface="Arial"/>
                        <a:ea typeface="Calibri"/>
                        <a:cs typeface="Times New Roman"/>
                      </a:endParaRPr>
                    </a:p>
                    <a:p>
                      <a:pPr algn="ctr">
                        <a:lnSpc>
                          <a:spcPct val="115000"/>
                        </a:lnSpc>
                        <a:spcAft>
                          <a:spcPts val="0"/>
                        </a:spcAft>
                      </a:pPr>
                      <a:r>
                        <a:rPr lang="en-AU" sz="1600" b="1" dirty="0">
                          <a:latin typeface="Arial"/>
                          <a:ea typeface="Calibri"/>
                          <a:cs typeface="Times New Roman"/>
                        </a:rPr>
                        <a:t>Options to address risk</a:t>
                      </a:r>
                      <a:endParaRPr lang="en-AU" sz="16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600" b="1" dirty="0" smtClean="0">
                        <a:latin typeface="Arial"/>
                        <a:ea typeface="Calibri"/>
                        <a:cs typeface="Times New Roman"/>
                      </a:endParaRPr>
                    </a:p>
                    <a:p>
                      <a:pPr algn="ctr">
                        <a:lnSpc>
                          <a:spcPct val="115000"/>
                        </a:lnSpc>
                        <a:spcAft>
                          <a:spcPts val="0"/>
                        </a:spcAft>
                      </a:pPr>
                      <a:r>
                        <a:rPr lang="en-AU" sz="1600" b="1" dirty="0" smtClean="0">
                          <a:latin typeface="Arial"/>
                          <a:ea typeface="Calibri"/>
                          <a:cs typeface="Times New Roman"/>
                        </a:rPr>
                        <a:t>Time </a:t>
                      </a:r>
                      <a:r>
                        <a:rPr lang="en-AU" sz="1600" b="1" dirty="0">
                          <a:latin typeface="Arial"/>
                          <a:ea typeface="Calibri"/>
                          <a:cs typeface="Times New Roman"/>
                        </a:rPr>
                        <a:t>lines </a:t>
                      </a:r>
                      <a:endParaRPr lang="en-AU" sz="1600" dirty="0">
                        <a:latin typeface="Arial"/>
                        <a:ea typeface="Calibri"/>
                        <a:cs typeface="Times New Roman"/>
                      </a:endParaRPr>
                    </a:p>
                    <a:p>
                      <a:pPr algn="ctr">
                        <a:lnSpc>
                          <a:spcPct val="115000"/>
                        </a:lnSpc>
                        <a:spcAft>
                          <a:spcPts val="0"/>
                        </a:spcAft>
                      </a:pPr>
                      <a:endParaRPr lang="en-AU" sz="1000" b="0" dirty="0" smtClean="0">
                        <a:latin typeface="Arial"/>
                        <a:ea typeface="Calibri"/>
                        <a:cs typeface="Times New Roman"/>
                      </a:endParaRPr>
                    </a:p>
                    <a:p>
                      <a:pPr algn="ctr">
                        <a:lnSpc>
                          <a:spcPct val="115000"/>
                        </a:lnSpc>
                        <a:spcAft>
                          <a:spcPts val="0"/>
                        </a:spcAft>
                      </a:pPr>
                      <a:r>
                        <a:rPr lang="en-AU" sz="1000" b="0" dirty="0" smtClean="0">
                          <a:latin typeface="Arial"/>
                          <a:ea typeface="Calibri"/>
                          <a:cs typeface="Times New Roman"/>
                        </a:rPr>
                        <a:t>Immediate  </a:t>
                      </a:r>
                      <a:r>
                        <a:rPr lang="en-AU" sz="1000" b="0" dirty="0">
                          <a:latin typeface="Arial"/>
                          <a:ea typeface="Calibri"/>
                          <a:cs typeface="Times New Roman"/>
                        </a:rPr>
                        <a:t>0- 2 </a:t>
                      </a:r>
                      <a:r>
                        <a:rPr lang="en-AU" sz="1000" b="0" dirty="0" err="1">
                          <a:latin typeface="Arial"/>
                          <a:ea typeface="Calibri"/>
                          <a:cs typeface="Times New Roman"/>
                        </a:rPr>
                        <a:t>yrs</a:t>
                      </a:r>
                      <a:endParaRPr lang="en-AU" sz="1000" b="0" dirty="0">
                        <a:latin typeface="Arial"/>
                        <a:ea typeface="Calibri"/>
                        <a:cs typeface="Times New Roman"/>
                      </a:endParaRPr>
                    </a:p>
                    <a:p>
                      <a:pPr algn="ctr">
                        <a:lnSpc>
                          <a:spcPct val="115000"/>
                        </a:lnSpc>
                        <a:spcAft>
                          <a:spcPts val="0"/>
                        </a:spcAft>
                      </a:pPr>
                      <a:r>
                        <a:rPr lang="en-AU" sz="1000" b="0" dirty="0">
                          <a:latin typeface="Arial"/>
                          <a:ea typeface="Calibri"/>
                          <a:cs typeface="Times New Roman"/>
                        </a:rPr>
                        <a:t>Short term 2- 5 </a:t>
                      </a:r>
                      <a:r>
                        <a:rPr lang="en-AU" sz="1000" b="0" dirty="0" err="1">
                          <a:latin typeface="Arial"/>
                          <a:ea typeface="Calibri"/>
                          <a:cs typeface="Times New Roman"/>
                        </a:rPr>
                        <a:t>yrs</a:t>
                      </a:r>
                      <a:endParaRPr lang="en-AU" sz="1000" b="0" dirty="0">
                        <a:latin typeface="Arial"/>
                        <a:ea typeface="Calibri"/>
                        <a:cs typeface="Times New Roman"/>
                      </a:endParaRPr>
                    </a:p>
                    <a:p>
                      <a:pPr algn="ctr">
                        <a:lnSpc>
                          <a:spcPct val="115000"/>
                        </a:lnSpc>
                        <a:spcAft>
                          <a:spcPts val="0"/>
                        </a:spcAft>
                      </a:pPr>
                      <a:r>
                        <a:rPr lang="en-AU" sz="1000" b="0" dirty="0">
                          <a:latin typeface="Arial"/>
                          <a:ea typeface="Calibri"/>
                          <a:cs typeface="Times New Roman"/>
                        </a:rPr>
                        <a:t>Medium 5-10 </a:t>
                      </a:r>
                      <a:r>
                        <a:rPr lang="en-AU" sz="1000" b="0" dirty="0" err="1">
                          <a:latin typeface="Arial"/>
                          <a:ea typeface="Calibri"/>
                          <a:cs typeface="Times New Roman"/>
                        </a:rPr>
                        <a:t>yrs</a:t>
                      </a:r>
                      <a:r>
                        <a:rPr lang="en-AU" sz="1000" b="0" dirty="0">
                          <a:latin typeface="Arial"/>
                          <a:ea typeface="Calibri"/>
                          <a:cs typeface="Times New Roman"/>
                        </a:rPr>
                        <a:t> </a:t>
                      </a:r>
                    </a:p>
                    <a:p>
                      <a:pPr algn="ctr">
                        <a:lnSpc>
                          <a:spcPct val="115000"/>
                        </a:lnSpc>
                        <a:spcAft>
                          <a:spcPts val="0"/>
                        </a:spcAft>
                      </a:pPr>
                      <a:r>
                        <a:rPr lang="en-AU" sz="1000" b="0" dirty="0">
                          <a:latin typeface="Arial"/>
                          <a:ea typeface="Calibri"/>
                          <a:cs typeface="Times New Roman"/>
                        </a:rPr>
                        <a:t>Long term 10 </a:t>
                      </a:r>
                      <a:r>
                        <a:rPr lang="en-AU" sz="1000" b="0" dirty="0" smtClean="0">
                          <a:latin typeface="Arial"/>
                          <a:ea typeface="Calibri"/>
                          <a:cs typeface="Times New Roman"/>
                        </a:rPr>
                        <a:t>- 20 </a:t>
                      </a:r>
                      <a:r>
                        <a:rPr lang="en-AU" sz="1000" b="0" dirty="0" err="1">
                          <a:latin typeface="Arial"/>
                          <a:ea typeface="Calibri"/>
                          <a:cs typeface="Times New Roman"/>
                        </a:rPr>
                        <a:t>yrs</a:t>
                      </a:r>
                      <a:endParaRPr lang="en-AU" sz="1000" b="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985">
                <a:tc>
                  <a:txBody>
                    <a:bodyPr/>
                    <a:lstStyle/>
                    <a:p>
                      <a:pPr algn="ctr">
                        <a:lnSpc>
                          <a:spcPct val="115000"/>
                        </a:lnSpc>
                        <a:spcAft>
                          <a:spcPts val="0"/>
                        </a:spcAft>
                      </a:pPr>
                      <a:r>
                        <a:rPr lang="en-AU" sz="1400" dirty="0">
                          <a:latin typeface="Arial"/>
                          <a:ea typeface="Calibri"/>
                          <a:cs typeface="Times New Roman"/>
                        </a:rPr>
                        <a:t>6</a:t>
                      </a: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AU" sz="1400" dirty="0">
                          <a:latin typeface="Arial"/>
                          <a:ea typeface="Calibri"/>
                          <a:cs typeface="Times New Roman"/>
                        </a:rPr>
                        <a:t>Med </a:t>
                      </a: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AU" sz="1400" dirty="0">
                          <a:latin typeface="Arial"/>
                          <a:ea typeface="Calibri"/>
                          <a:cs typeface="Times New Roman"/>
                        </a:rPr>
                        <a:t>Med</a:t>
                      </a: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AU" sz="1400" dirty="0" smtClean="0">
                          <a:latin typeface="Arial"/>
                          <a:ea typeface="Calibri"/>
                          <a:cs typeface="Times New Roman"/>
                        </a:rPr>
                        <a:t>1</a:t>
                      </a:r>
                      <a:endParaRPr lang="en-AU" sz="14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AU" sz="1400" dirty="0">
                          <a:latin typeface="Arial"/>
                          <a:ea typeface="Calibri"/>
                          <a:cs typeface="Times New Roman"/>
                        </a:rPr>
                        <a:t>Soil acidity reduces crop yield. Applied lime 5 years ago. pH 5.0 in CaCl</a:t>
                      </a:r>
                      <a:r>
                        <a:rPr lang="en-AU" sz="1400" baseline="-25000" dirty="0">
                          <a:latin typeface="Arial"/>
                          <a:ea typeface="Calibri"/>
                          <a:cs typeface="Times New Roman"/>
                        </a:rPr>
                        <a:t>2</a:t>
                      </a:r>
                      <a:endParaRPr lang="en-AU" sz="14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AU" sz="1400" dirty="0">
                          <a:latin typeface="Arial"/>
                          <a:ea typeface="Calibri"/>
                          <a:cs typeface="Times New Roman"/>
                        </a:rPr>
                        <a:t>Apply lime in </a:t>
                      </a:r>
                      <a:r>
                        <a:rPr lang="en-AU" sz="1400" dirty="0" smtClean="0">
                          <a:latin typeface="Arial"/>
                          <a:ea typeface="Calibri"/>
                          <a:cs typeface="Times New Roman"/>
                        </a:rPr>
                        <a:t>2015 </a:t>
                      </a:r>
                      <a:r>
                        <a:rPr lang="en-AU" sz="1400" dirty="0">
                          <a:latin typeface="Arial"/>
                          <a:ea typeface="Calibri"/>
                          <a:cs typeface="Times New Roman"/>
                        </a:rPr>
                        <a:t>@ </a:t>
                      </a:r>
                      <a:endParaRPr lang="en-AU" sz="1400" dirty="0" smtClean="0">
                        <a:latin typeface="Arial"/>
                        <a:ea typeface="Calibri"/>
                        <a:cs typeface="Times New Roman"/>
                      </a:endParaRPr>
                    </a:p>
                    <a:p>
                      <a:pPr algn="ctr">
                        <a:lnSpc>
                          <a:spcPct val="115000"/>
                        </a:lnSpc>
                        <a:spcAft>
                          <a:spcPts val="0"/>
                        </a:spcAft>
                      </a:pPr>
                      <a:r>
                        <a:rPr lang="en-AU" sz="1400" dirty="0" smtClean="0">
                          <a:latin typeface="Arial"/>
                          <a:ea typeface="Calibri"/>
                          <a:cs typeface="Times New Roman"/>
                        </a:rPr>
                        <a:t>1 tonne/ha</a:t>
                      </a:r>
                    </a:p>
                    <a:p>
                      <a:pPr algn="ctr">
                        <a:lnSpc>
                          <a:spcPct val="115000"/>
                        </a:lnSpc>
                        <a:spcAft>
                          <a:spcPts val="0"/>
                        </a:spcAft>
                      </a:pPr>
                      <a:endParaRPr lang="en-AU" sz="14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AU" sz="1400" dirty="0" smtClean="0">
                          <a:latin typeface="Arial"/>
                          <a:ea typeface="Calibri"/>
                          <a:cs typeface="Times New Roman"/>
                        </a:rPr>
                        <a:t>2015</a:t>
                      </a:r>
                      <a:endParaRPr lang="en-AU" sz="14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568075">
                <a:tc>
                  <a:txBody>
                    <a:bodyPr/>
                    <a:lstStyle/>
                    <a:p>
                      <a:pPr algn="ctr">
                        <a:lnSpc>
                          <a:spcPct val="115000"/>
                        </a:lnSpc>
                        <a:spcAft>
                          <a:spcPts val="0"/>
                        </a:spcAft>
                      </a:pPr>
                      <a:r>
                        <a:rPr lang="en-AU" sz="1400" dirty="0">
                          <a:latin typeface="Arial"/>
                          <a:ea typeface="Calibri"/>
                          <a:cs typeface="Times New Roman"/>
                        </a:rPr>
                        <a:t>7</a:t>
                      </a: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AU" sz="1400" dirty="0">
                          <a:latin typeface="Arial"/>
                          <a:ea typeface="Calibri"/>
                          <a:cs typeface="Times New Roman"/>
                        </a:rPr>
                        <a:t>Low </a:t>
                      </a: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AU" sz="1400" dirty="0">
                          <a:latin typeface="Arial"/>
                          <a:ea typeface="Calibri"/>
                          <a:cs typeface="Times New Roman"/>
                        </a:rPr>
                        <a:t>High</a:t>
                      </a: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AU" sz="1400" dirty="0" smtClean="0">
                          <a:latin typeface="Arial"/>
                          <a:ea typeface="Calibri"/>
                          <a:cs typeface="Times New Roman"/>
                        </a:rPr>
                        <a:t>2</a:t>
                      </a:r>
                      <a:endParaRPr lang="en-AU" sz="14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AU" sz="1400" dirty="0">
                          <a:latin typeface="Arial"/>
                          <a:ea typeface="Calibri"/>
                          <a:cs typeface="Times New Roman"/>
                        </a:rPr>
                        <a:t>Non wetting sand dune subject to blowouts, sheep camps.  Suitability of clay and t/ha rates? </a:t>
                      </a: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AU" sz="1400" dirty="0" smtClean="0">
                          <a:latin typeface="Arial"/>
                          <a:ea typeface="Calibri"/>
                          <a:cs typeface="Times New Roman"/>
                        </a:rPr>
                        <a:t>Plant to cereal rye and use temp electric fences when grazing paddock</a:t>
                      </a:r>
                    </a:p>
                    <a:p>
                      <a:pPr marL="342900" lvl="0" indent="-342900">
                        <a:lnSpc>
                          <a:spcPct val="115000"/>
                        </a:lnSpc>
                        <a:spcAft>
                          <a:spcPts val="0"/>
                        </a:spcAft>
                        <a:buFont typeface="Symbol"/>
                        <a:buChar char=""/>
                      </a:pPr>
                      <a:r>
                        <a:rPr lang="en-AU" sz="1400" dirty="0" smtClean="0">
                          <a:latin typeface="Arial"/>
                          <a:ea typeface="Calibri"/>
                          <a:cs typeface="Times New Roman"/>
                        </a:rPr>
                        <a:t>Clay </a:t>
                      </a:r>
                      <a:r>
                        <a:rPr lang="en-AU" sz="1400" dirty="0">
                          <a:latin typeface="Arial"/>
                          <a:ea typeface="Calibri"/>
                          <a:cs typeface="Times New Roman"/>
                        </a:rPr>
                        <a:t>spread the site. Clay may not be suitable. </a:t>
                      </a:r>
                    </a:p>
                    <a:p>
                      <a:pPr marL="342900" lvl="0" indent="-342900">
                        <a:lnSpc>
                          <a:spcPct val="115000"/>
                        </a:lnSpc>
                        <a:spcAft>
                          <a:spcPts val="0"/>
                        </a:spcAft>
                        <a:buFont typeface="Symbol"/>
                        <a:buChar char=""/>
                      </a:pPr>
                      <a:r>
                        <a:rPr lang="en-AU" sz="1400" dirty="0">
                          <a:latin typeface="Arial"/>
                          <a:ea typeface="Calibri"/>
                          <a:cs typeface="Times New Roman"/>
                        </a:rPr>
                        <a:t>Fence off the site and sow veldt </a:t>
                      </a:r>
                      <a:r>
                        <a:rPr lang="en-AU" sz="1400" dirty="0" smtClean="0">
                          <a:latin typeface="Arial"/>
                          <a:ea typeface="Calibri"/>
                          <a:cs typeface="Times New Roman"/>
                        </a:rPr>
                        <a:t>grass</a:t>
                      </a:r>
                    </a:p>
                    <a:p>
                      <a:pPr marL="0" lvl="0" indent="0">
                        <a:lnSpc>
                          <a:spcPct val="115000"/>
                        </a:lnSpc>
                        <a:spcAft>
                          <a:spcPts val="0"/>
                        </a:spcAft>
                        <a:buFont typeface="Symbol"/>
                        <a:buNone/>
                      </a:pPr>
                      <a:endParaRPr lang="en-AU" sz="14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AU" sz="1400" dirty="0" smtClean="0">
                          <a:latin typeface="Arial"/>
                          <a:ea typeface="Calibri"/>
                          <a:cs typeface="Times New Roman"/>
                        </a:rPr>
                        <a:t>2013</a:t>
                      </a:r>
                    </a:p>
                    <a:p>
                      <a:pPr algn="ctr">
                        <a:lnSpc>
                          <a:spcPct val="115000"/>
                        </a:lnSpc>
                        <a:spcAft>
                          <a:spcPts val="0"/>
                        </a:spcAft>
                      </a:pPr>
                      <a:endParaRPr lang="en-AU" sz="1400" dirty="0" smtClean="0">
                        <a:latin typeface="Arial"/>
                        <a:ea typeface="Calibri"/>
                        <a:cs typeface="Times New Roman"/>
                      </a:endParaRPr>
                    </a:p>
                    <a:p>
                      <a:pPr algn="ctr">
                        <a:lnSpc>
                          <a:spcPct val="115000"/>
                        </a:lnSpc>
                        <a:spcAft>
                          <a:spcPts val="0"/>
                        </a:spcAft>
                      </a:pPr>
                      <a:endParaRPr lang="en-AU" sz="1400" dirty="0" smtClean="0">
                        <a:latin typeface="Arial"/>
                        <a:ea typeface="Calibri"/>
                        <a:cs typeface="Times New Roman"/>
                      </a:endParaRPr>
                    </a:p>
                    <a:p>
                      <a:pPr algn="ctr">
                        <a:lnSpc>
                          <a:spcPct val="115000"/>
                        </a:lnSpc>
                        <a:spcAft>
                          <a:spcPts val="0"/>
                        </a:spcAft>
                      </a:pPr>
                      <a:endParaRPr lang="en-AU" sz="1400" dirty="0" smtClean="0">
                        <a:latin typeface="Arial"/>
                        <a:ea typeface="Calibri"/>
                        <a:cs typeface="Times New Roman"/>
                      </a:endParaRPr>
                    </a:p>
                    <a:p>
                      <a:pPr algn="ctr">
                        <a:lnSpc>
                          <a:spcPct val="115000"/>
                        </a:lnSpc>
                        <a:spcAft>
                          <a:spcPts val="0"/>
                        </a:spcAft>
                      </a:pPr>
                      <a:r>
                        <a:rPr lang="en-AU" sz="1400" dirty="0" smtClean="0">
                          <a:latin typeface="Arial"/>
                          <a:ea typeface="Calibri"/>
                          <a:cs typeface="Times New Roman"/>
                        </a:rPr>
                        <a:t>2014</a:t>
                      </a:r>
                      <a:endParaRPr lang="en-AU" sz="1400" dirty="0">
                        <a:latin typeface="Arial"/>
                        <a:ea typeface="Calibri"/>
                        <a:cs typeface="Times New Roman"/>
                      </a:endParaRPr>
                    </a:p>
                    <a:p>
                      <a:pPr algn="ctr">
                        <a:lnSpc>
                          <a:spcPct val="115000"/>
                        </a:lnSpc>
                        <a:spcAft>
                          <a:spcPts val="0"/>
                        </a:spcAft>
                      </a:pPr>
                      <a:endParaRPr lang="en-AU" sz="1400" dirty="0" smtClean="0">
                        <a:latin typeface="Arial"/>
                        <a:ea typeface="Calibri"/>
                        <a:cs typeface="Times New Roman"/>
                      </a:endParaRPr>
                    </a:p>
                    <a:p>
                      <a:pPr algn="ctr">
                        <a:lnSpc>
                          <a:spcPct val="115000"/>
                        </a:lnSpc>
                        <a:spcAft>
                          <a:spcPts val="0"/>
                        </a:spcAft>
                      </a:pPr>
                      <a:endParaRPr lang="en-AU" sz="1400" dirty="0" smtClean="0">
                        <a:latin typeface="Arial"/>
                        <a:ea typeface="Calibri"/>
                        <a:cs typeface="Times New Roman"/>
                      </a:endParaRPr>
                    </a:p>
                    <a:p>
                      <a:pPr algn="ctr">
                        <a:lnSpc>
                          <a:spcPct val="115000"/>
                        </a:lnSpc>
                        <a:spcAft>
                          <a:spcPts val="0"/>
                        </a:spcAft>
                      </a:pPr>
                      <a:r>
                        <a:rPr lang="en-AU" sz="1400" dirty="0" smtClean="0">
                          <a:latin typeface="Arial"/>
                          <a:ea typeface="Calibri"/>
                          <a:cs typeface="Times New Roman"/>
                        </a:rPr>
                        <a:t>2016</a:t>
                      </a:r>
                      <a:endParaRPr lang="en-AU" sz="1400" dirty="0">
                        <a:latin typeface="Arial"/>
                        <a:ea typeface="Calibri"/>
                        <a:cs typeface="Times New Roman"/>
                      </a:endParaRPr>
                    </a:p>
                    <a:p>
                      <a:pPr algn="ctr">
                        <a:lnSpc>
                          <a:spcPct val="115000"/>
                        </a:lnSpc>
                        <a:spcAft>
                          <a:spcPts val="0"/>
                        </a:spcAft>
                      </a:pPr>
                      <a:endParaRPr lang="en-AU" sz="1400" dirty="0" smtClean="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20232">
                <a:tc>
                  <a:txBody>
                    <a:bodyPr/>
                    <a:lstStyle/>
                    <a:p>
                      <a:pPr algn="ctr">
                        <a:lnSpc>
                          <a:spcPct val="100000"/>
                        </a:lnSpc>
                        <a:spcAft>
                          <a:spcPts val="0"/>
                        </a:spcAft>
                      </a:pPr>
                      <a:r>
                        <a:rPr lang="en-AU" sz="1200" dirty="0" smtClean="0">
                          <a:latin typeface="Arial"/>
                          <a:ea typeface="Calibri"/>
                          <a:cs typeface="Times New Roman"/>
                        </a:rPr>
                        <a:t>3a</a:t>
                      </a:r>
                    </a:p>
                    <a:p>
                      <a:pPr algn="ctr">
                        <a:lnSpc>
                          <a:spcPct val="100000"/>
                        </a:lnSpc>
                        <a:spcAft>
                          <a:spcPts val="0"/>
                        </a:spcAft>
                      </a:pPr>
                      <a:r>
                        <a:rPr lang="en-AU" sz="1200" dirty="0" smtClean="0">
                          <a:latin typeface="Arial"/>
                          <a:ea typeface="Calibri"/>
                          <a:cs typeface="Times New Roman"/>
                        </a:rPr>
                        <a:t>3b</a:t>
                      </a:r>
                    </a:p>
                    <a:p>
                      <a:pPr algn="ctr">
                        <a:lnSpc>
                          <a:spcPct val="100000"/>
                        </a:lnSpc>
                        <a:spcAft>
                          <a:spcPts val="0"/>
                        </a:spcAft>
                      </a:pPr>
                      <a:r>
                        <a:rPr lang="en-AU" sz="1200" dirty="0" smtClean="0">
                          <a:latin typeface="Arial"/>
                          <a:ea typeface="Calibri"/>
                          <a:cs typeface="Times New Roman"/>
                        </a:rPr>
                        <a:t>3c</a:t>
                      </a:r>
                      <a:endParaRPr lang="en-AU" sz="12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300000"/>
                        </a:lnSpc>
                        <a:spcAft>
                          <a:spcPts val="0"/>
                        </a:spcAft>
                      </a:pPr>
                      <a:r>
                        <a:rPr lang="en-AU" sz="1400" dirty="0" smtClean="0">
                          <a:latin typeface="Arial"/>
                          <a:ea typeface="Calibri"/>
                          <a:cs typeface="Times New Roman"/>
                        </a:rPr>
                        <a:t>Low</a:t>
                      </a:r>
                      <a:endParaRPr lang="en-AU" sz="14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300000"/>
                        </a:lnSpc>
                        <a:spcAft>
                          <a:spcPts val="0"/>
                        </a:spcAft>
                      </a:pPr>
                      <a:r>
                        <a:rPr lang="en-AU" sz="1400" dirty="0" smtClean="0">
                          <a:latin typeface="Arial"/>
                          <a:ea typeface="Calibri"/>
                          <a:cs typeface="Times New Roman"/>
                        </a:rPr>
                        <a:t>Med</a:t>
                      </a:r>
                      <a:endParaRPr lang="en-AU" sz="14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300000"/>
                        </a:lnSpc>
                        <a:spcAft>
                          <a:spcPts val="0"/>
                        </a:spcAft>
                      </a:pPr>
                      <a:endParaRPr lang="en-AU" sz="9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300000"/>
                        </a:lnSpc>
                        <a:spcAft>
                          <a:spcPts val="0"/>
                        </a:spcAft>
                      </a:pPr>
                      <a:r>
                        <a:rPr lang="en-AU" sz="1400" dirty="0" smtClean="0">
                          <a:latin typeface="Arial"/>
                          <a:ea typeface="Calibri"/>
                          <a:cs typeface="Times New Roman"/>
                        </a:rPr>
                        <a:t>Wet and mushy </a:t>
                      </a:r>
                      <a:endParaRPr lang="en-AU" sz="14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171450" indent="-171450" algn="l">
                        <a:lnSpc>
                          <a:spcPct val="100000"/>
                        </a:lnSpc>
                        <a:spcAft>
                          <a:spcPts val="0"/>
                        </a:spcAft>
                        <a:buFont typeface="Arial" panose="020B0604020202020204" pitchFamily="34" charset="0"/>
                        <a:buChar char="•"/>
                      </a:pPr>
                      <a:r>
                        <a:rPr lang="en-AU" sz="1400" dirty="0" smtClean="0">
                          <a:latin typeface="Arial"/>
                          <a:ea typeface="Calibri"/>
                          <a:cs typeface="Times New Roman"/>
                        </a:rPr>
                        <a:t>Delve and spade</a:t>
                      </a:r>
                      <a:r>
                        <a:rPr lang="en-AU" sz="1400" baseline="0" dirty="0" smtClean="0">
                          <a:latin typeface="Arial"/>
                          <a:ea typeface="Calibri"/>
                          <a:cs typeface="Times New Roman"/>
                        </a:rPr>
                        <a:t> Incorporate organic matter</a:t>
                      </a:r>
                      <a:endParaRPr lang="en-AU" sz="14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300000"/>
                        </a:lnSpc>
                        <a:spcAft>
                          <a:spcPts val="0"/>
                        </a:spcAft>
                      </a:pPr>
                      <a:r>
                        <a:rPr lang="en-AU" sz="1400" dirty="0" smtClean="0">
                          <a:latin typeface="Arial"/>
                          <a:ea typeface="Calibri"/>
                          <a:cs typeface="Times New Roman"/>
                        </a:rPr>
                        <a:t>2015</a:t>
                      </a:r>
                      <a:endParaRPr lang="en-AU" sz="1400" dirty="0">
                        <a:latin typeface="Arial"/>
                        <a:ea typeface="Calibri"/>
                        <a:cs typeface="Times New Roman"/>
                      </a:endParaRPr>
                    </a:p>
                  </a:txBody>
                  <a:tcPr marL="41637" marR="4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15364" name="Rectangle 1"/>
          <p:cNvSpPr>
            <a:spLocks noChangeArrowheads="1"/>
          </p:cNvSpPr>
          <p:nvPr/>
        </p:nvSpPr>
        <p:spPr bwMode="auto">
          <a:xfrm>
            <a:off x="-9955" y="332656"/>
            <a:ext cx="914400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p>
            <a:pPr algn="ctr" eaLnBrk="0" hangingPunct="0"/>
            <a:r>
              <a:rPr lang="en-AU" sz="2800" b="1" dirty="0" smtClean="0">
                <a:ea typeface="Calibri" charset="0"/>
                <a:cs typeface="Times New Roman" charset="0"/>
              </a:rPr>
              <a:t>Action Plan</a:t>
            </a:r>
            <a:endParaRPr lang="en-AU" sz="2800" dirty="0">
              <a:ea typeface="Calibri" charset="0"/>
              <a:cs typeface="Times New Roman" charset="0"/>
            </a:endParaRPr>
          </a:p>
        </p:txBody>
      </p:sp>
    </p:spTree>
    <p:extLst>
      <p:ext uri="{BB962C8B-B14F-4D97-AF65-F5344CB8AC3E}">
        <p14:creationId xmlns:p14="http://schemas.microsoft.com/office/powerpoint/2010/main" val="393358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a:bodyPr>
          <a:lstStyle/>
          <a:p>
            <a:r>
              <a:rPr lang="en-US" sz="3600" dirty="0" smtClean="0"/>
              <a:t>Farmer feedback</a:t>
            </a:r>
            <a:endParaRPr lang="en-US" sz="3600" dirty="0"/>
          </a:p>
        </p:txBody>
      </p:sp>
      <p:sp>
        <p:nvSpPr>
          <p:cNvPr id="3" name="TextBox 2"/>
          <p:cNvSpPr txBox="1"/>
          <p:nvPr/>
        </p:nvSpPr>
        <p:spPr>
          <a:xfrm>
            <a:off x="251520" y="834857"/>
            <a:ext cx="8640960" cy="6036717"/>
          </a:xfrm>
          <a:prstGeom prst="rect">
            <a:avLst/>
          </a:prstGeom>
          <a:noFill/>
        </p:spPr>
        <p:txBody>
          <a:bodyPr wrap="square" rtlCol="0">
            <a:spAutoFit/>
          </a:bodyPr>
          <a:lstStyle/>
          <a:p>
            <a:pPr marL="285750" indent="-285750">
              <a:lnSpc>
                <a:spcPct val="150000"/>
              </a:lnSpc>
              <a:spcAft>
                <a:spcPts val="600"/>
              </a:spcAft>
              <a:buFont typeface="Arial" pitchFamily="34" charset="0"/>
              <a:buChar char="•"/>
            </a:pPr>
            <a:r>
              <a:rPr lang="en-US" sz="2400" dirty="0"/>
              <a:t>Helped </a:t>
            </a:r>
            <a:r>
              <a:rPr lang="en-US" sz="2400" dirty="0" smtClean="0"/>
              <a:t>gel </a:t>
            </a:r>
            <a:r>
              <a:rPr lang="en-US" sz="2400" dirty="0"/>
              <a:t>the family in their thinking and direction</a:t>
            </a:r>
          </a:p>
          <a:p>
            <a:pPr marL="285750" indent="-285750">
              <a:lnSpc>
                <a:spcPct val="150000"/>
              </a:lnSpc>
              <a:spcAft>
                <a:spcPts val="600"/>
              </a:spcAft>
              <a:buFont typeface="Arial" pitchFamily="34" charset="0"/>
              <a:buChar char="•"/>
            </a:pPr>
            <a:r>
              <a:rPr lang="en-US" sz="2400" dirty="0" smtClean="0"/>
              <a:t>Valuable exercise for the next generation</a:t>
            </a:r>
          </a:p>
          <a:p>
            <a:pPr marL="285750" indent="-285750">
              <a:lnSpc>
                <a:spcPct val="150000"/>
              </a:lnSpc>
              <a:spcAft>
                <a:spcPts val="600"/>
              </a:spcAft>
              <a:buFont typeface="Arial" pitchFamily="34" charset="0"/>
              <a:buChar char="•"/>
            </a:pPr>
            <a:r>
              <a:rPr lang="en-US" sz="2400" dirty="0" smtClean="0"/>
              <a:t>Planning </a:t>
            </a:r>
            <a:r>
              <a:rPr lang="en-US" sz="2400" dirty="0"/>
              <a:t>has allowed actions to be </a:t>
            </a:r>
            <a:r>
              <a:rPr lang="en-US" sz="2400" dirty="0" err="1" smtClean="0"/>
              <a:t>formalised</a:t>
            </a:r>
            <a:endParaRPr lang="en-US" sz="2400" dirty="0"/>
          </a:p>
          <a:p>
            <a:pPr marL="285750" indent="-285750">
              <a:lnSpc>
                <a:spcPct val="150000"/>
              </a:lnSpc>
              <a:spcAft>
                <a:spcPts val="600"/>
              </a:spcAft>
              <a:buFont typeface="Arial" pitchFamily="34" charset="0"/>
              <a:buChar char="•"/>
            </a:pPr>
            <a:r>
              <a:rPr lang="en-US" sz="2400" dirty="0" smtClean="0"/>
              <a:t>The FCS tool is an extremely worthwhile benchmarking tool</a:t>
            </a:r>
          </a:p>
          <a:p>
            <a:pPr marL="285750" indent="-285750">
              <a:lnSpc>
                <a:spcPct val="150000"/>
              </a:lnSpc>
              <a:spcAft>
                <a:spcPts val="600"/>
              </a:spcAft>
              <a:buFont typeface="Arial" pitchFamily="34" charset="0"/>
              <a:buChar char="•"/>
            </a:pPr>
            <a:r>
              <a:rPr lang="en-US" sz="2400" dirty="0" smtClean="0"/>
              <a:t>With the knowledge gained through the workshops we have added more detail to our Action Plan</a:t>
            </a:r>
          </a:p>
          <a:p>
            <a:pPr marL="285750" indent="-285750">
              <a:lnSpc>
                <a:spcPct val="150000"/>
              </a:lnSpc>
              <a:spcAft>
                <a:spcPts val="600"/>
              </a:spcAft>
              <a:buFont typeface="Arial" pitchFamily="34" charset="0"/>
              <a:buChar char="•"/>
            </a:pPr>
            <a:r>
              <a:rPr lang="en-US" sz="2400" dirty="0" smtClean="0"/>
              <a:t>Developed </a:t>
            </a:r>
            <a:r>
              <a:rPr lang="en-US" sz="2400" dirty="0"/>
              <a:t>the action plan and identified the gaps – now need trials and demonstrations to evaluate some of the </a:t>
            </a:r>
            <a:r>
              <a:rPr lang="en-US" sz="2400" dirty="0" smtClean="0"/>
              <a:t>options</a:t>
            </a:r>
          </a:p>
          <a:p>
            <a:pPr marL="285750" indent="-285750">
              <a:lnSpc>
                <a:spcPct val="150000"/>
              </a:lnSpc>
              <a:spcAft>
                <a:spcPts val="600"/>
              </a:spcAft>
              <a:buFont typeface="Arial" pitchFamily="34" charset="0"/>
              <a:buChar char="•"/>
            </a:pPr>
            <a:r>
              <a:rPr lang="en-US" sz="2400" dirty="0" smtClean="0"/>
              <a:t>Trials and demonstrations need to be tied to the next generation as a way to expand the take up of the plans</a:t>
            </a:r>
            <a:endParaRPr lang="en-US" sz="2400" dirty="0"/>
          </a:p>
        </p:txBody>
      </p:sp>
    </p:spTree>
    <p:extLst>
      <p:ext uri="{BB962C8B-B14F-4D97-AF65-F5344CB8AC3E}">
        <p14:creationId xmlns:p14="http://schemas.microsoft.com/office/powerpoint/2010/main" val="18805712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r>
              <a:rPr lang="en-US" sz="3600" dirty="0" smtClean="0"/>
              <a:t>Where to from here?</a:t>
            </a:r>
            <a:endParaRPr lang="en-AU" sz="3600" dirty="0"/>
          </a:p>
        </p:txBody>
      </p:sp>
      <p:sp>
        <p:nvSpPr>
          <p:cNvPr id="4" name="Rectangle 3"/>
          <p:cNvSpPr/>
          <p:nvPr/>
        </p:nvSpPr>
        <p:spPr>
          <a:xfrm>
            <a:off x="683568" y="833592"/>
            <a:ext cx="7526858" cy="5816977"/>
          </a:xfrm>
          <a:prstGeom prst="rect">
            <a:avLst/>
          </a:prstGeom>
        </p:spPr>
        <p:txBody>
          <a:bodyPr wrap="square">
            <a:spAutoFit/>
          </a:bodyPr>
          <a:lstStyle/>
          <a:p>
            <a:pPr marL="285750" indent="-285750">
              <a:spcAft>
                <a:spcPts val="600"/>
              </a:spcAft>
              <a:buFont typeface="Arial" pitchFamily="34" charset="0"/>
              <a:buChar char="•"/>
            </a:pPr>
            <a:r>
              <a:rPr lang="en-US" sz="2400" dirty="0" smtClean="0"/>
              <a:t>Group continue to meet six monthly</a:t>
            </a:r>
          </a:p>
          <a:p>
            <a:pPr marL="285750" indent="-285750">
              <a:spcAft>
                <a:spcPts val="600"/>
              </a:spcAft>
              <a:buFont typeface="Arial" pitchFamily="34" charset="0"/>
              <a:buChar char="•"/>
            </a:pPr>
            <a:r>
              <a:rPr lang="en-US" sz="2400" dirty="0" smtClean="0"/>
              <a:t>Want trials and demonstrations</a:t>
            </a:r>
          </a:p>
          <a:p>
            <a:pPr marL="285750" indent="-285750">
              <a:spcAft>
                <a:spcPts val="600"/>
              </a:spcAft>
              <a:buFont typeface="Arial" pitchFamily="34" charset="0"/>
              <a:buChar char="•"/>
            </a:pPr>
            <a:r>
              <a:rPr lang="en-US" sz="2400" dirty="0" smtClean="0"/>
              <a:t>Economic evaluation of options</a:t>
            </a:r>
          </a:p>
          <a:p>
            <a:pPr marL="285750" indent="-285750">
              <a:spcAft>
                <a:spcPts val="600"/>
              </a:spcAft>
              <a:buFont typeface="Arial" pitchFamily="34" charset="0"/>
              <a:buChar char="•"/>
            </a:pPr>
            <a:r>
              <a:rPr lang="en-US" sz="2400" dirty="0" smtClean="0"/>
              <a:t>They will promote project outcomes to others</a:t>
            </a:r>
            <a:endParaRPr lang="en-US" sz="2400" b="1" dirty="0" smtClean="0"/>
          </a:p>
          <a:p>
            <a:pPr>
              <a:spcAft>
                <a:spcPts val="600"/>
              </a:spcAft>
            </a:pPr>
            <a:r>
              <a:rPr lang="en-US" sz="2400" b="1" dirty="0" smtClean="0"/>
              <a:t>Trials/demos Established </a:t>
            </a:r>
          </a:p>
          <a:p>
            <a:pPr marL="285750" indent="-285750">
              <a:spcAft>
                <a:spcPts val="600"/>
              </a:spcAft>
              <a:buFont typeface="Arial" pitchFamily="34" charset="0"/>
              <a:buChar char="•"/>
            </a:pPr>
            <a:r>
              <a:rPr lang="en-US" sz="2400" dirty="0" smtClean="0"/>
              <a:t>Managing </a:t>
            </a:r>
            <a:r>
              <a:rPr lang="en-US" sz="2400" dirty="0" err="1"/>
              <a:t>sodicity</a:t>
            </a:r>
            <a:r>
              <a:rPr lang="en-US" sz="2400" dirty="0"/>
              <a:t> at </a:t>
            </a:r>
            <a:r>
              <a:rPr lang="en-US" sz="2400" dirty="0" smtClean="0"/>
              <a:t>depth</a:t>
            </a:r>
          </a:p>
          <a:p>
            <a:pPr marL="285750" indent="-285750">
              <a:spcAft>
                <a:spcPts val="600"/>
              </a:spcAft>
              <a:buFont typeface="Arial" pitchFamily="34" charset="0"/>
              <a:buChar char="•"/>
            </a:pPr>
            <a:r>
              <a:rPr lang="en-US" sz="2400" dirty="0" smtClean="0"/>
              <a:t>Incorporation of OM</a:t>
            </a:r>
          </a:p>
          <a:p>
            <a:pPr marL="285750" indent="-285750">
              <a:spcAft>
                <a:spcPts val="600"/>
              </a:spcAft>
              <a:buFont typeface="Arial" pitchFamily="34" charset="0"/>
              <a:buChar char="•"/>
            </a:pPr>
            <a:r>
              <a:rPr lang="en-US" sz="2400" dirty="0" smtClean="0"/>
              <a:t>Clay spreading  &amp; spading</a:t>
            </a:r>
          </a:p>
          <a:p>
            <a:pPr>
              <a:spcAft>
                <a:spcPts val="600"/>
              </a:spcAft>
            </a:pPr>
            <a:r>
              <a:rPr lang="en-US" sz="2400" b="1" dirty="0" smtClean="0"/>
              <a:t>Small grants program</a:t>
            </a:r>
          </a:p>
          <a:p>
            <a:pPr marL="342900" indent="-342900">
              <a:spcAft>
                <a:spcPts val="600"/>
              </a:spcAft>
              <a:buFont typeface="Arial" panose="020B0604020202020204" pitchFamily="34" charset="0"/>
              <a:buChar char="•"/>
            </a:pPr>
            <a:r>
              <a:rPr lang="en-US" sz="2400" dirty="0" smtClean="0"/>
              <a:t>Fencing and vegetation </a:t>
            </a:r>
          </a:p>
          <a:p>
            <a:pPr marL="342900" indent="-342900">
              <a:spcAft>
                <a:spcPts val="600"/>
              </a:spcAft>
              <a:buFont typeface="Arial" panose="020B0604020202020204" pitchFamily="34" charset="0"/>
              <a:buChar char="•"/>
            </a:pPr>
            <a:r>
              <a:rPr lang="en-US" sz="2400" dirty="0" smtClean="0"/>
              <a:t>Pasture establishment</a:t>
            </a:r>
          </a:p>
          <a:p>
            <a:pPr marL="342900" indent="-342900">
              <a:spcAft>
                <a:spcPts val="600"/>
              </a:spcAft>
              <a:buFont typeface="Arial" panose="020B0604020202020204" pitchFamily="34" charset="0"/>
              <a:buChar char="•"/>
            </a:pPr>
            <a:r>
              <a:rPr lang="en-US" sz="2400" dirty="0" smtClean="0"/>
              <a:t>Improving water supply </a:t>
            </a:r>
          </a:p>
          <a:p>
            <a:pPr>
              <a:spcAft>
                <a:spcPts val="600"/>
              </a:spcAft>
            </a:pPr>
            <a:r>
              <a:rPr lang="en-US" sz="2400" b="1" dirty="0" smtClean="0"/>
              <a:t> </a:t>
            </a:r>
            <a:endParaRPr lang="en-AU" sz="2400"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708920"/>
            <a:ext cx="4445483" cy="3334112"/>
          </a:xfrm>
          <a:prstGeom prst="rect">
            <a:avLst/>
          </a:prstGeom>
        </p:spPr>
      </p:pic>
    </p:spTree>
    <p:extLst>
      <p:ext uri="{BB962C8B-B14F-4D97-AF65-F5344CB8AC3E}">
        <p14:creationId xmlns:p14="http://schemas.microsoft.com/office/powerpoint/2010/main" val="35432386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6632"/>
            <a:ext cx="9144000" cy="6741368"/>
          </a:xfrm>
          <a:prstGeom prst="rect">
            <a:avLst/>
          </a:prstGeom>
        </p:spPr>
      </p:pic>
    </p:spTree>
    <p:extLst>
      <p:ext uri="{BB962C8B-B14F-4D97-AF65-F5344CB8AC3E}">
        <p14:creationId xmlns:p14="http://schemas.microsoft.com/office/powerpoint/2010/main" val="328649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27488"/>
            <a:ext cx="8855829" cy="6641872"/>
          </a:xfrm>
        </p:spPr>
      </p:pic>
      <p:sp>
        <p:nvSpPr>
          <p:cNvPr id="2" name="Title 1"/>
          <p:cNvSpPr>
            <a:spLocks noGrp="1"/>
          </p:cNvSpPr>
          <p:nvPr>
            <p:ph type="title"/>
          </p:nvPr>
        </p:nvSpPr>
        <p:spPr>
          <a:xfrm>
            <a:off x="-32056" y="404664"/>
            <a:ext cx="8887883" cy="1584176"/>
          </a:xfrm>
        </p:spPr>
        <p:txBody>
          <a:bodyPr>
            <a:normAutofit fontScale="90000"/>
          </a:bodyPr>
          <a:lstStyle/>
          <a:p>
            <a:r>
              <a:rPr lang="en-AU" sz="3600" dirty="0" smtClean="0"/>
              <a:t>Managing Soil Acidity –</a:t>
            </a:r>
            <a:br>
              <a:rPr lang="en-AU" sz="3600" dirty="0" smtClean="0"/>
            </a:br>
            <a:r>
              <a:rPr lang="en-AU" sz="3600" dirty="0" smtClean="0"/>
              <a:t>various liming rates and deep incorporation</a:t>
            </a:r>
            <a:r>
              <a:rPr lang="en-AU" dirty="0" smtClean="0"/>
              <a:t/>
            </a:r>
            <a:br>
              <a:rPr lang="en-AU" dirty="0" smtClean="0"/>
            </a:br>
            <a:endParaRPr lang="en-AU" dirty="0"/>
          </a:p>
        </p:txBody>
      </p:sp>
    </p:spTree>
    <p:extLst>
      <p:ext uri="{BB962C8B-B14F-4D97-AF65-F5344CB8AC3E}">
        <p14:creationId xmlns:p14="http://schemas.microsoft.com/office/powerpoint/2010/main" val="13666188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TextBox 2"/>
          <p:cNvSpPr txBox="1"/>
          <p:nvPr/>
        </p:nvSpPr>
        <p:spPr>
          <a:xfrm>
            <a:off x="0" y="260648"/>
            <a:ext cx="9144000" cy="2062103"/>
          </a:xfrm>
          <a:prstGeom prst="rect">
            <a:avLst/>
          </a:prstGeom>
          <a:noFill/>
        </p:spPr>
        <p:txBody>
          <a:bodyPr wrap="square" rtlCol="0">
            <a:spAutoFit/>
          </a:bodyPr>
          <a:lstStyle/>
          <a:p>
            <a:pPr algn="ctr"/>
            <a:r>
              <a:rPr lang="en-AU" sz="3200" dirty="0" smtClean="0"/>
              <a:t>Increasing productivity potential - </a:t>
            </a:r>
            <a:r>
              <a:rPr lang="en-AU" sz="3200" dirty="0"/>
              <a:t>Reducing the risk </a:t>
            </a:r>
            <a:r>
              <a:rPr lang="en-AU" sz="3200" dirty="0" smtClean="0"/>
              <a:t>Clay Spreading and delving on left on non wetting sands </a:t>
            </a:r>
          </a:p>
          <a:p>
            <a:pPr algn="ctr"/>
            <a:endParaRPr lang="en-AU" sz="3200" dirty="0"/>
          </a:p>
        </p:txBody>
      </p:sp>
    </p:spTree>
    <p:extLst>
      <p:ext uri="{BB962C8B-B14F-4D97-AF65-F5344CB8AC3E}">
        <p14:creationId xmlns:p14="http://schemas.microsoft.com/office/powerpoint/2010/main" val="34314740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43508" y="260648"/>
            <a:ext cx="8856984" cy="954107"/>
          </a:xfrm>
          <a:prstGeom prst="rect">
            <a:avLst/>
          </a:prstGeom>
          <a:noFill/>
        </p:spPr>
        <p:txBody>
          <a:bodyPr wrap="square" rtlCol="0">
            <a:spAutoFit/>
          </a:bodyPr>
          <a:lstStyle/>
          <a:p>
            <a:pPr algn="ctr"/>
            <a:r>
              <a:rPr lang="en-AU" sz="2800" dirty="0" smtClean="0"/>
              <a:t>Clay Spreading and spading </a:t>
            </a:r>
          </a:p>
          <a:p>
            <a:pPr algn="ctr"/>
            <a:r>
              <a:rPr lang="en-AU" sz="2800" dirty="0" smtClean="0"/>
              <a:t>Clay at 250ton/ha and 10 ton organic matter to 30 </a:t>
            </a:r>
            <a:r>
              <a:rPr lang="en-AU" sz="2800" dirty="0" err="1" smtClean="0"/>
              <a:t>cms</a:t>
            </a:r>
            <a:r>
              <a:rPr lang="en-AU" sz="2800" dirty="0" smtClean="0"/>
              <a:t> </a:t>
            </a:r>
            <a:endParaRPr lang="en-AU" sz="2800" dirty="0"/>
          </a:p>
        </p:txBody>
      </p:sp>
    </p:spTree>
    <p:extLst>
      <p:ext uri="{BB962C8B-B14F-4D97-AF65-F5344CB8AC3E}">
        <p14:creationId xmlns:p14="http://schemas.microsoft.com/office/powerpoint/2010/main" val="29027138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5846"/>
            <a:ext cx="7488832" cy="5940088"/>
          </a:xfrm>
          <a:prstGeom prst="rect">
            <a:avLst/>
          </a:prstGeom>
        </p:spPr>
        <p:txBody>
          <a:bodyPr wrap="square">
            <a:spAutoFit/>
          </a:bodyPr>
          <a:lstStyle/>
          <a:p>
            <a:pPr algn="ctr"/>
            <a:r>
              <a:rPr lang="en-US" b="1" i="1" dirty="0" smtClean="0"/>
              <a:t>Acknowledgements </a:t>
            </a:r>
          </a:p>
          <a:p>
            <a:pPr algn="ctr"/>
            <a:r>
              <a:rPr lang="en-US" b="1" i="1" dirty="0" smtClean="0"/>
              <a:t>Original </a:t>
            </a:r>
            <a:r>
              <a:rPr lang="en-US" b="1" i="1" dirty="0"/>
              <a:t>Project was </a:t>
            </a:r>
            <a:r>
              <a:rPr lang="en-US" b="1" i="1" dirty="0" smtClean="0"/>
              <a:t>funded and supported by</a:t>
            </a:r>
          </a:p>
          <a:p>
            <a:pPr algn="ctr"/>
            <a:endParaRPr lang="en-US" b="1" i="1" dirty="0"/>
          </a:p>
          <a:p>
            <a:pPr algn="ctr"/>
            <a:r>
              <a:rPr lang="en-US" b="1" i="1" dirty="0"/>
              <a:t>Funders</a:t>
            </a:r>
          </a:p>
          <a:p>
            <a:pPr algn="ctr"/>
            <a:r>
              <a:rPr lang="en-US" dirty="0"/>
              <a:t>Australian Wool Innovation Ltd., Eyre Peninsula NRM Board, </a:t>
            </a:r>
          </a:p>
          <a:p>
            <a:pPr algn="ctr"/>
            <a:r>
              <a:rPr lang="en-US" dirty="0"/>
              <a:t>Caring For Our Country, Adelaide &amp; Mount Lofty Ranges NRM Board</a:t>
            </a:r>
          </a:p>
          <a:p>
            <a:pPr algn="ctr"/>
            <a:endParaRPr lang="en-US" dirty="0"/>
          </a:p>
          <a:p>
            <a:pPr algn="ctr"/>
            <a:endParaRPr lang="en-US" sz="800" dirty="0"/>
          </a:p>
          <a:p>
            <a:pPr algn="ctr"/>
            <a:r>
              <a:rPr lang="en-US" b="1" i="1" dirty="0"/>
              <a:t>Co-deliverers</a:t>
            </a:r>
          </a:p>
          <a:p>
            <a:pPr algn="ctr"/>
            <a:r>
              <a:rPr lang="en-US" dirty="0"/>
              <a:t>Mark Stanley, Regional Connections</a:t>
            </a:r>
          </a:p>
          <a:p>
            <a:pPr algn="ctr"/>
            <a:r>
              <a:rPr lang="en-US" dirty="0"/>
              <a:t>Mary Crawford, Rural Solutions </a:t>
            </a:r>
            <a:r>
              <a:rPr lang="en-US" dirty="0" smtClean="0"/>
              <a:t>SA</a:t>
            </a:r>
          </a:p>
          <a:p>
            <a:pPr algn="ctr"/>
            <a:r>
              <a:rPr lang="en-US" dirty="0" smtClean="0"/>
              <a:t>Ian McFarland Rural Solutions SA</a:t>
            </a:r>
            <a:endParaRPr lang="en-US" dirty="0"/>
          </a:p>
          <a:p>
            <a:pPr algn="ctr"/>
            <a:endParaRPr lang="en-US" i="1" dirty="0"/>
          </a:p>
          <a:p>
            <a:pPr algn="ctr"/>
            <a:endParaRPr lang="en-US" sz="800" i="1" dirty="0"/>
          </a:p>
          <a:p>
            <a:pPr algn="ctr"/>
            <a:r>
              <a:rPr lang="en-US" sz="1600" i="1" dirty="0" err="1"/>
              <a:t>Dr</a:t>
            </a:r>
            <a:r>
              <a:rPr lang="en-US" sz="1600" i="1" dirty="0"/>
              <a:t> Peter Hayman, SARDI; </a:t>
            </a:r>
            <a:r>
              <a:rPr lang="en-US" sz="1600" i="1" dirty="0" err="1"/>
              <a:t>Dr</a:t>
            </a:r>
            <a:r>
              <a:rPr lang="en-US" sz="1600" i="1" dirty="0"/>
              <a:t> Bill </a:t>
            </a:r>
            <a:r>
              <a:rPr lang="en-US" sz="1600" i="1" dirty="0" err="1"/>
              <a:t>Cotching</a:t>
            </a:r>
            <a:r>
              <a:rPr lang="en-US" sz="1600" i="1" dirty="0"/>
              <a:t>, University of Tasmania;</a:t>
            </a:r>
          </a:p>
          <a:p>
            <a:pPr algn="ctr"/>
            <a:r>
              <a:rPr lang="en-US" sz="1600" i="1" dirty="0"/>
              <a:t>Prof. Wayne Meyer &amp; Greg </a:t>
            </a:r>
            <a:r>
              <a:rPr lang="en-US" sz="1600" i="1" dirty="0" err="1"/>
              <a:t>Lyall</a:t>
            </a:r>
            <a:r>
              <a:rPr lang="en-US" sz="1600" i="1" dirty="0"/>
              <a:t>, University of Adelaide; </a:t>
            </a:r>
            <a:r>
              <a:rPr lang="en-US" sz="1600" i="1" dirty="0" err="1"/>
              <a:t>Dr</a:t>
            </a:r>
            <a:r>
              <a:rPr lang="en-US" sz="1600" i="1" dirty="0"/>
              <a:t> David Summers, CSIRO; Darren Ray, BoM; Ann Brown, Greening Australia; David Davenport, Rural Solutions SA; Leanne Sherriff, Macquarie Franklin; Rebecca Tonkin, Rural Solutions SA; Josh </a:t>
            </a:r>
            <a:r>
              <a:rPr lang="en-US" sz="1600" i="1" dirty="0" err="1"/>
              <a:t>Hollitt</a:t>
            </a:r>
            <a:r>
              <a:rPr lang="en-US" sz="1600" i="1" dirty="0"/>
              <a:t>, </a:t>
            </a:r>
            <a:r>
              <a:rPr lang="en-US" sz="1600" i="1" dirty="0" err="1"/>
              <a:t>Hollitt</a:t>
            </a:r>
            <a:r>
              <a:rPr lang="en-US" sz="1600" i="1" dirty="0"/>
              <a:t> </a:t>
            </a:r>
            <a:endParaRPr lang="en-US" sz="1600" i="1" dirty="0" smtClean="0"/>
          </a:p>
          <a:p>
            <a:pPr algn="ctr"/>
            <a:endParaRPr lang="en-US" i="1" dirty="0"/>
          </a:p>
          <a:p>
            <a:pPr algn="ctr"/>
            <a:r>
              <a:rPr lang="en-US" sz="2000" b="1" i="1" dirty="0" smtClean="0"/>
              <a:t>Natural Resources Eyre Peninsula and Nation Landcare Program continue to fund and support this project. </a:t>
            </a:r>
            <a:endParaRPr lang="en-AU" sz="2000" b="1" dirty="0"/>
          </a:p>
        </p:txBody>
      </p:sp>
    </p:spTree>
    <p:extLst>
      <p:ext uri="{BB962C8B-B14F-4D97-AF65-F5344CB8AC3E}">
        <p14:creationId xmlns:p14="http://schemas.microsoft.com/office/powerpoint/2010/main" val="386141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043608" y="2852936"/>
            <a:ext cx="6984776" cy="129614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AU" sz="3600" b="0" i="0" u="none" strike="noStrike" kern="1200" cap="none" spc="0" normalizeH="0" baseline="0" noProof="0" dirty="0" smtClean="0">
              <a:ln>
                <a:noFill/>
              </a:ln>
              <a:effectLst/>
              <a:uLnTx/>
              <a:uFillTx/>
              <a:latin typeface="+mn-lt"/>
              <a:ea typeface="+mn-ea"/>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871" y="227548"/>
            <a:ext cx="3428901" cy="275045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433" y="4462258"/>
            <a:ext cx="4557596" cy="187220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3305" y="2256012"/>
            <a:ext cx="7768345" cy="548950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5705" y="293648"/>
            <a:ext cx="2272758" cy="3030345"/>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17083" y="2064605"/>
            <a:ext cx="3478566" cy="2608924"/>
          </a:xfrm>
          <a:prstGeom prst="rect">
            <a:avLst/>
          </a:prstGeom>
        </p:spPr>
      </p:pic>
    </p:spTree>
    <p:extLst>
      <p:ext uri="{BB962C8B-B14F-4D97-AF65-F5344CB8AC3E}">
        <p14:creationId xmlns:p14="http://schemas.microsoft.com/office/powerpoint/2010/main" val="1681169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949233"/>
          </a:xfrm>
        </p:spPr>
        <p:txBody>
          <a:bodyPr/>
          <a:lstStyle/>
          <a:p>
            <a:r>
              <a:rPr lang="en-AU" dirty="0" smtClean="0"/>
              <a:t>Participants vision </a:t>
            </a:r>
            <a:endParaRPr lang="en-AU" dirty="0"/>
          </a:p>
        </p:txBody>
      </p:sp>
      <p:sp>
        <p:nvSpPr>
          <p:cNvPr id="3" name="Subtitle 2"/>
          <p:cNvSpPr>
            <a:spLocks noGrp="1"/>
          </p:cNvSpPr>
          <p:nvPr>
            <p:ph type="subTitle" idx="1"/>
          </p:nvPr>
        </p:nvSpPr>
        <p:spPr>
          <a:xfrm>
            <a:off x="565972" y="1317856"/>
            <a:ext cx="8012055" cy="1781586"/>
          </a:xfrm>
        </p:spPr>
        <p:txBody>
          <a:bodyPr>
            <a:normAutofit/>
          </a:bodyPr>
          <a:lstStyle/>
          <a:p>
            <a:r>
              <a:rPr lang="en-AU" dirty="0" smtClean="0">
                <a:solidFill>
                  <a:schemeClr val="tx1"/>
                </a:solidFill>
              </a:rPr>
              <a:t>“A productive, profitable and sustainable farm business that considers the whole of landscape in a changing climate.”</a:t>
            </a:r>
            <a:endParaRPr lang="en-AU" dirty="0">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972" y="3139197"/>
            <a:ext cx="2376915" cy="178268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4968824"/>
            <a:ext cx="2384493" cy="178837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3541" y="3123616"/>
            <a:ext cx="2376915" cy="178268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0072" y="4941168"/>
            <a:ext cx="2458244" cy="1843683"/>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0192" y="3134307"/>
            <a:ext cx="2376917" cy="1737655"/>
          </a:xfrm>
          <a:prstGeom prst="rect">
            <a:avLst/>
          </a:prstGeom>
        </p:spPr>
      </p:pic>
    </p:spTree>
    <p:extLst>
      <p:ext uri="{BB962C8B-B14F-4D97-AF65-F5344CB8AC3E}">
        <p14:creationId xmlns:p14="http://schemas.microsoft.com/office/powerpoint/2010/main" val="231086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report\maps\percentYield_differences115.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6" y="650602"/>
            <a:ext cx="5071210" cy="358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051720" y="188640"/>
            <a:ext cx="604867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r>
              <a:rPr lang="en-AU" b="1" dirty="0">
                <a:latin typeface="Calibri" charset="0"/>
              </a:rPr>
              <a:t>Production impacts of climate </a:t>
            </a:r>
            <a:r>
              <a:rPr lang="en-AU" b="1" dirty="0" smtClean="0">
                <a:latin typeface="Calibri" charset="0"/>
              </a:rPr>
              <a:t>change </a:t>
            </a:r>
            <a:endParaRPr lang="en-AU" b="1" dirty="0">
              <a:latin typeface="Calibri" charset="0"/>
            </a:endParaRPr>
          </a:p>
        </p:txBody>
      </p:sp>
      <p:sp>
        <p:nvSpPr>
          <p:cNvPr id="2" name="Rectangle 1"/>
          <p:cNvSpPr/>
          <p:nvPr/>
        </p:nvSpPr>
        <p:spPr>
          <a:xfrm>
            <a:off x="3732825" y="980728"/>
            <a:ext cx="652743" cy="369332"/>
          </a:xfrm>
          <a:prstGeom prst="rect">
            <a:avLst/>
          </a:prstGeom>
        </p:spPr>
        <p:txBody>
          <a:bodyPr wrap="none">
            <a:spAutoFit/>
          </a:bodyPr>
          <a:lstStyle/>
          <a:p>
            <a:r>
              <a:rPr lang="en-AU" b="1" dirty="0">
                <a:latin typeface="Calibri" charset="0"/>
              </a:rPr>
              <a:t>2025</a:t>
            </a:r>
            <a:endParaRPr lang="en-AU" dirty="0"/>
          </a:p>
        </p:txBody>
      </p:sp>
      <p:pic>
        <p:nvPicPr>
          <p:cNvPr id="6" name="Picture 3" descr="E:\report\maps\percentYield_differences215.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57591" y="2996952"/>
            <a:ext cx="5061267" cy="372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774020" y="3284984"/>
            <a:ext cx="652743" cy="369332"/>
          </a:xfrm>
          <a:prstGeom prst="rect">
            <a:avLst/>
          </a:prstGeom>
        </p:spPr>
        <p:txBody>
          <a:bodyPr wrap="none">
            <a:spAutoFit/>
          </a:bodyPr>
          <a:lstStyle/>
          <a:p>
            <a:r>
              <a:rPr lang="en-AU" b="1" dirty="0">
                <a:latin typeface="Calibri" charset="0"/>
              </a:rPr>
              <a:t>2050</a:t>
            </a:r>
            <a:endParaRPr lang="en-AU" dirty="0"/>
          </a:p>
        </p:txBody>
      </p:sp>
    </p:spTree>
    <p:extLst>
      <p:ext uri="{BB962C8B-B14F-4D97-AF65-F5344CB8AC3E}">
        <p14:creationId xmlns:p14="http://schemas.microsoft.com/office/powerpoint/2010/main" val="38873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ca8f0ab-c573-4869-bb82-f2e6f67e9d18" descr="image002"/>
          <p:cNvPicPr>
            <a:picLocks noChangeAspect="1" noChangeArrowheads="1"/>
          </p:cNvPicPr>
          <p:nvPr/>
        </p:nvPicPr>
        <p:blipFill>
          <a:blip r:embed="rId3" cstate="print"/>
          <a:srcRect/>
          <a:stretch>
            <a:fillRect/>
          </a:stretch>
        </p:blipFill>
        <p:spPr bwMode="auto">
          <a:xfrm>
            <a:off x="386742" y="116632"/>
            <a:ext cx="8439150" cy="1609725"/>
          </a:xfrm>
          <a:prstGeom prst="rect">
            <a:avLst/>
          </a:prstGeom>
          <a:noFill/>
          <a:ln w="9525">
            <a:noFill/>
            <a:miter lim="800000"/>
            <a:headEnd/>
            <a:tailEnd/>
          </a:ln>
        </p:spPr>
      </p:pic>
      <p:sp>
        <p:nvSpPr>
          <p:cNvPr id="9" name="TextBox 8"/>
          <p:cNvSpPr txBox="1"/>
          <p:nvPr/>
        </p:nvSpPr>
        <p:spPr>
          <a:xfrm>
            <a:off x="386742" y="1902046"/>
            <a:ext cx="7488832" cy="4939814"/>
          </a:xfrm>
          <a:prstGeom prst="rect">
            <a:avLst/>
          </a:prstGeom>
          <a:noFill/>
        </p:spPr>
        <p:txBody>
          <a:bodyPr wrap="square" rtlCol="0">
            <a:spAutoFit/>
          </a:bodyPr>
          <a:lstStyle/>
          <a:p>
            <a:pPr marL="342900" lvl="2" indent="-342900"/>
            <a:r>
              <a:rPr lang="en-US" b="1" dirty="0" smtClean="0"/>
              <a:t>Focus </a:t>
            </a:r>
            <a:r>
              <a:rPr lang="en-US" b="1" dirty="0"/>
              <a:t>group </a:t>
            </a:r>
          </a:p>
          <a:p>
            <a:pPr marL="342900" lvl="2" indent="-342900">
              <a:lnSpc>
                <a:spcPct val="150000"/>
              </a:lnSpc>
              <a:buFont typeface="Arial" pitchFamily="34" charset="0"/>
              <a:buChar char="•"/>
            </a:pPr>
            <a:r>
              <a:rPr lang="en-US" dirty="0" smtClean="0"/>
              <a:t>10 farm businesses</a:t>
            </a:r>
            <a:endParaRPr lang="en-US" dirty="0"/>
          </a:p>
          <a:p>
            <a:pPr marL="342900" lvl="2" indent="-342900">
              <a:lnSpc>
                <a:spcPct val="150000"/>
              </a:lnSpc>
              <a:buFont typeface="Arial" pitchFamily="34" charset="0"/>
              <a:buChar char="•"/>
            </a:pPr>
            <a:r>
              <a:rPr lang="en-US" dirty="0" smtClean="0"/>
              <a:t>Encouraged </a:t>
            </a:r>
            <a:r>
              <a:rPr lang="en-US" dirty="0"/>
              <a:t>all members of </a:t>
            </a:r>
            <a:r>
              <a:rPr lang="en-US" dirty="0" smtClean="0"/>
              <a:t>the farm </a:t>
            </a:r>
            <a:r>
              <a:rPr lang="en-US" dirty="0"/>
              <a:t>business to be </a:t>
            </a:r>
            <a:r>
              <a:rPr lang="en-US" dirty="0" smtClean="0"/>
              <a:t>involved</a:t>
            </a:r>
            <a:endParaRPr lang="en-US" dirty="0"/>
          </a:p>
          <a:p>
            <a:pPr marL="342900" lvl="2" indent="-342900">
              <a:lnSpc>
                <a:spcPct val="150000"/>
              </a:lnSpc>
              <a:buFont typeface="Arial" pitchFamily="34" charset="0"/>
              <a:buChar char="•"/>
            </a:pPr>
            <a:r>
              <a:rPr lang="en-US" dirty="0" smtClean="0"/>
              <a:t>Experts used - that could provide practical applications to the information</a:t>
            </a:r>
          </a:p>
          <a:p>
            <a:pPr marL="342900" lvl="2" indent="-342900">
              <a:lnSpc>
                <a:spcPct val="150000"/>
              </a:lnSpc>
              <a:buFont typeface="Arial" pitchFamily="34" charset="0"/>
              <a:buChar char="•"/>
            </a:pPr>
            <a:r>
              <a:rPr lang="en-AU" dirty="0"/>
              <a:t>Sustainable production of grain and livestock using </a:t>
            </a:r>
            <a:endParaRPr lang="en-AU" dirty="0" smtClean="0"/>
          </a:p>
          <a:p>
            <a:pPr marL="0" lvl="2">
              <a:lnSpc>
                <a:spcPct val="150000"/>
              </a:lnSpc>
            </a:pPr>
            <a:r>
              <a:rPr lang="en-AU" dirty="0"/>
              <a:t> </a:t>
            </a:r>
            <a:r>
              <a:rPr lang="en-AU" dirty="0" smtClean="0"/>
              <a:t>     risk </a:t>
            </a:r>
            <a:r>
              <a:rPr lang="en-AU" dirty="0"/>
              <a:t>analysis</a:t>
            </a:r>
          </a:p>
          <a:p>
            <a:pPr marL="342900" lvl="2" indent="-342900"/>
            <a:endParaRPr lang="en-AU" sz="900" dirty="0" smtClean="0"/>
          </a:p>
          <a:p>
            <a:pPr marL="342900" lvl="2" indent="-342900"/>
            <a:r>
              <a:rPr lang="en-AU" b="1" dirty="0" smtClean="0"/>
              <a:t>Key Outputs</a:t>
            </a:r>
          </a:p>
          <a:p>
            <a:pPr marL="342900" lvl="2" indent="-342900">
              <a:lnSpc>
                <a:spcPct val="150000"/>
              </a:lnSpc>
              <a:buFont typeface="Arial" pitchFamily="34" charset="0"/>
              <a:buChar char="•"/>
            </a:pPr>
            <a:r>
              <a:rPr lang="en-AU" dirty="0" smtClean="0"/>
              <a:t>Next </a:t>
            </a:r>
            <a:r>
              <a:rPr lang="en-AU" dirty="0"/>
              <a:t>Generation Property </a:t>
            </a:r>
            <a:r>
              <a:rPr lang="en-AU" dirty="0" smtClean="0"/>
              <a:t>Plan</a:t>
            </a:r>
            <a:endParaRPr lang="en-US" dirty="0"/>
          </a:p>
          <a:p>
            <a:pPr marL="342900" lvl="2" indent="-342900">
              <a:lnSpc>
                <a:spcPct val="150000"/>
              </a:lnSpc>
              <a:buFont typeface="Arial" pitchFamily="34" charset="0"/>
              <a:buChar char="•"/>
            </a:pPr>
            <a:r>
              <a:rPr lang="en-US" dirty="0" smtClean="0"/>
              <a:t>Farm Carbon Story</a:t>
            </a:r>
            <a:endParaRPr lang="en-US" dirty="0"/>
          </a:p>
          <a:p>
            <a:pPr marL="342900" lvl="2" indent="-342900">
              <a:lnSpc>
                <a:spcPct val="150000"/>
              </a:lnSpc>
              <a:buFont typeface="Arial" pitchFamily="34" charset="0"/>
              <a:buChar char="•"/>
            </a:pPr>
            <a:r>
              <a:rPr lang="en-US" dirty="0" smtClean="0"/>
              <a:t>Action Plan</a:t>
            </a:r>
            <a:endParaRPr lang="en-AU" dirty="0" smtClean="0"/>
          </a:p>
          <a:p>
            <a:pPr marL="285750" indent="-285750">
              <a:lnSpc>
                <a:spcPct val="150000"/>
              </a:lnSpc>
              <a:buFont typeface="Arial" panose="020B0604020202020204" pitchFamily="34" charset="0"/>
              <a:buChar char="•"/>
            </a:pPr>
            <a:r>
              <a:rPr lang="en-AU" dirty="0" smtClean="0"/>
              <a:t>Remnant Vegetation Plans </a:t>
            </a:r>
          </a:p>
          <a:p>
            <a:pPr marL="285750" indent="-285750">
              <a:lnSpc>
                <a:spcPct val="150000"/>
              </a:lnSpc>
              <a:buFont typeface="Arial" panose="020B0604020202020204" pitchFamily="34" charset="0"/>
              <a:buChar char="•"/>
            </a:pPr>
            <a:r>
              <a:rPr lang="en-AU" dirty="0" smtClean="0"/>
              <a:t>Trials and demonstrations to fill knowledge gap</a:t>
            </a:r>
            <a:endParaRPr lang="en-AU" dirty="0"/>
          </a:p>
        </p:txBody>
      </p:sp>
      <p:pic>
        <p:nvPicPr>
          <p:cNvPr id="10" name="Picture 3" descr="C:\UserData\Documents\8432 Future Farm Landscapes - AWI_EP_CFOC\FFL_Site_LocationsV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4" y="3501008"/>
            <a:ext cx="2304256" cy="31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81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724100" y="260648"/>
            <a:ext cx="7621588" cy="1009649"/>
          </a:xfrm>
        </p:spPr>
        <p:txBody>
          <a:bodyPr>
            <a:normAutofit/>
          </a:bodyPr>
          <a:lstStyle/>
          <a:p>
            <a:pPr algn="ctr"/>
            <a:r>
              <a:rPr sz="3600" b="1" noProof="1" smtClean="0">
                <a:latin typeface="Century Gothic" charset="0"/>
              </a:rPr>
              <a:t>Production</a:t>
            </a:r>
            <a:r>
              <a:rPr lang="en-US" sz="3600" b="1" noProof="1" smtClean="0">
                <a:latin typeface="Century Gothic" charset="0"/>
              </a:rPr>
              <a:t> </a:t>
            </a:r>
            <a:r>
              <a:rPr lang="en-AU" sz="3600" b="1" noProof="1" smtClean="0">
                <a:latin typeface="Century Gothic" charset="0"/>
              </a:rPr>
              <a:t>R</a:t>
            </a:r>
            <a:r>
              <a:rPr sz="3600" b="1" noProof="1" smtClean="0">
                <a:latin typeface="Century Gothic" charset="0"/>
              </a:rPr>
              <a:t>isk </a:t>
            </a:r>
            <a:r>
              <a:rPr lang="en-AU" sz="3600" b="1" noProof="1" smtClean="0">
                <a:latin typeface="Century Gothic" charset="0"/>
              </a:rPr>
              <a:t>Assessment</a:t>
            </a:r>
            <a:r>
              <a:rPr sz="3600" b="1" noProof="1" smtClean="0">
                <a:latin typeface="Century Gothic" charset="0"/>
              </a:rPr>
              <a:t> </a:t>
            </a:r>
            <a:endParaRPr sz="3600" b="1" noProof="1">
              <a:latin typeface="Century Gothic" charset="0"/>
            </a:endParaRPr>
          </a:p>
        </p:txBody>
      </p:sp>
      <p:sp>
        <p:nvSpPr>
          <p:cNvPr id="6153" name="Rectangle 7"/>
          <p:cNvSpPr>
            <a:spLocks noChangeArrowheads="1"/>
          </p:cNvSpPr>
          <p:nvPr/>
        </p:nvSpPr>
        <p:spPr bwMode="gray">
          <a:xfrm>
            <a:off x="737916" y="1883090"/>
            <a:ext cx="7216775" cy="138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eaLnBrk="0" hangingPunct="0"/>
            <a:endParaRPr noProof="1">
              <a:latin typeface="Century Gothic"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37748202"/>
              </p:ext>
            </p:extLst>
          </p:nvPr>
        </p:nvGraphicFramePr>
        <p:xfrm>
          <a:off x="-17463" y="1023938"/>
          <a:ext cx="9153526" cy="3911600"/>
        </p:xfrm>
        <a:graphic>
          <a:graphicData uri="http://schemas.openxmlformats.org/presentationml/2006/ole">
            <mc:AlternateContent xmlns:mc="http://schemas.openxmlformats.org/markup-compatibility/2006">
              <mc:Choice xmlns:v="urn:schemas-microsoft-com:vml" Requires="v">
                <p:oleObj spid="_x0000_s1143" name="Document" r:id="rId4" imgW="5886333" imgH="2523298" progId="Word.Document.12">
                  <p:embed/>
                </p:oleObj>
              </mc:Choice>
              <mc:Fallback>
                <p:oleObj name="Document" r:id="rId4" imgW="5886333" imgH="2523298" progId="Word.Document.12">
                  <p:embed/>
                  <p:pic>
                    <p:nvPicPr>
                      <p:cNvPr id="0" name=""/>
                      <p:cNvPicPr/>
                      <p:nvPr/>
                    </p:nvPicPr>
                    <p:blipFill>
                      <a:blip r:embed="rId5"/>
                      <a:stretch>
                        <a:fillRect/>
                      </a:stretch>
                    </p:blipFill>
                    <p:spPr>
                      <a:xfrm>
                        <a:off x="-17463" y="1023938"/>
                        <a:ext cx="9153526" cy="3911600"/>
                      </a:xfrm>
                      <a:prstGeom prst="rect">
                        <a:avLst/>
                      </a:prstGeom>
                    </p:spPr>
                  </p:pic>
                </p:oleObj>
              </mc:Fallback>
            </mc:AlternateContent>
          </a:graphicData>
        </a:graphic>
      </p:graphicFrame>
      <p:sp>
        <p:nvSpPr>
          <p:cNvPr id="5" name="TextBox 4"/>
          <p:cNvSpPr txBox="1"/>
          <p:nvPr/>
        </p:nvSpPr>
        <p:spPr>
          <a:xfrm>
            <a:off x="971600" y="5013176"/>
            <a:ext cx="7920880" cy="1323439"/>
          </a:xfrm>
          <a:prstGeom prst="rect">
            <a:avLst/>
          </a:prstGeom>
          <a:noFill/>
        </p:spPr>
        <p:txBody>
          <a:bodyPr wrap="square" rtlCol="0">
            <a:spAutoFit/>
          </a:bodyPr>
          <a:lstStyle/>
          <a:p>
            <a:r>
              <a:rPr lang="en-US" sz="2000" b="1" i="1" dirty="0" smtClean="0">
                <a:solidFill>
                  <a:srgbClr val="008000"/>
                </a:solidFill>
              </a:rPr>
              <a:t>1   Retain for grain and livestock production</a:t>
            </a:r>
          </a:p>
          <a:p>
            <a:r>
              <a:rPr lang="en-US" sz="2000" b="1" i="1" dirty="0" smtClean="0">
                <a:solidFill>
                  <a:srgbClr val="3366FF"/>
                </a:solidFill>
              </a:rPr>
              <a:t>2   Requires management changes or land use change to remain viable</a:t>
            </a:r>
          </a:p>
          <a:p>
            <a:r>
              <a:rPr lang="en-US" sz="2000" b="1" i="1" dirty="0" smtClean="0">
                <a:solidFill>
                  <a:srgbClr val="FF0000"/>
                </a:solidFill>
              </a:rPr>
              <a:t>3   Requires substantial change in lands use to remain viable</a:t>
            </a:r>
          </a:p>
          <a:p>
            <a:endParaRPr lang="en-US" sz="2000" b="1" i="1" dirty="0"/>
          </a:p>
        </p:txBody>
      </p:sp>
    </p:spTree>
    <p:extLst>
      <p:ext uri="{BB962C8B-B14F-4D97-AF65-F5344CB8AC3E}">
        <p14:creationId xmlns:p14="http://schemas.microsoft.com/office/powerpoint/2010/main" val="3845722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b="1" dirty="0"/>
              <a:t>Native Vegetation Value and Condition</a:t>
            </a:r>
            <a:r>
              <a:rPr lang="en-AU" sz="3600" dirty="0"/>
              <a:t> </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42342730"/>
              </p:ext>
            </p:extLst>
          </p:nvPr>
        </p:nvGraphicFramePr>
        <p:xfrm>
          <a:off x="398463" y="1320800"/>
          <a:ext cx="8270875" cy="4233863"/>
        </p:xfrm>
        <a:graphic>
          <a:graphicData uri="http://schemas.openxmlformats.org/presentationml/2006/ole">
            <mc:AlternateContent xmlns:mc="http://schemas.openxmlformats.org/markup-compatibility/2006">
              <mc:Choice xmlns:v="urn:schemas-microsoft-com:vml" Requires="v">
                <p:oleObj spid="_x0000_s112757" name="Document" r:id="rId3" imgW="6104799" imgH="3130865" progId="Word.Document.12">
                  <p:embed/>
                </p:oleObj>
              </mc:Choice>
              <mc:Fallback>
                <p:oleObj name="Document" r:id="rId3" imgW="6104799" imgH="3130865" progId="Word.Document.12">
                  <p:embed/>
                  <p:pic>
                    <p:nvPicPr>
                      <p:cNvPr id="0" name=""/>
                      <p:cNvPicPr/>
                      <p:nvPr/>
                    </p:nvPicPr>
                    <p:blipFill>
                      <a:blip r:embed="rId4"/>
                      <a:stretch>
                        <a:fillRect/>
                      </a:stretch>
                    </p:blipFill>
                    <p:spPr>
                      <a:xfrm>
                        <a:off x="398463" y="1320800"/>
                        <a:ext cx="8270875" cy="4233863"/>
                      </a:xfrm>
                      <a:prstGeom prst="rect">
                        <a:avLst/>
                      </a:prstGeom>
                    </p:spPr>
                  </p:pic>
                </p:oleObj>
              </mc:Fallback>
            </mc:AlternateContent>
          </a:graphicData>
        </a:graphic>
      </p:graphicFrame>
      <p:sp>
        <p:nvSpPr>
          <p:cNvPr id="5" name="TextBox 4"/>
          <p:cNvSpPr txBox="1"/>
          <p:nvPr/>
        </p:nvSpPr>
        <p:spPr>
          <a:xfrm>
            <a:off x="827584" y="5373216"/>
            <a:ext cx="7920880" cy="1323439"/>
          </a:xfrm>
          <a:prstGeom prst="rect">
            <a:avLst/>
          </a:prstGeom>
          <a:noFill/>
        </p:spPr>
        <p:txBody>
          <a:bodyPr wrap="square" rtlCol="0">
            <a:spAutoFit/>
          </a:bodyPr>
          <a:lstStyle/>
          <a:p>
            <a:r>
              <a:rPr lang="en-US" sz="2000" b="1" i="1" dirty="0" smtClean="0">
                <a:solidFill>
                  <a:srgbClr val="008000"/>
                </a:solidFill>
              </a:rPr>
              <a:t>1   High biodiversity value</a:t>
            </a:r>
          </a:p>
          <a:p>
            <a:r>
              <a:rPr lang="en-US" sz="2000" b="1" i="1" dirty="0" smtClean="0">
                <a:solidFill>
                  <a:srgbClr val="3366FF"/>
                </a:solidFill>
              </a:rPr>
              <a:t>2   Moderate biodiversity value, options to improve manage </a:t>
            </a:r>
          </a:p>
          <a:p>
            <a:r>
              <a:rPr lang="en-US" sz="2000" b="1" i="1" dirty="0" smtClean="0">
                <a:solidFill>
                  <a:srgbClr val="FF0000"/>
                </a:solidFill>
              </a:rPr>
              <a:t>3   Low biodiversity value, require substantial management to improve</a:t>
            </a:r>
          </a:p>
          <a:p>
            <a:endParaRPr lang="en-US" sz="2000" b="1" i="1" dirty="0"/>
          </a:p>
        </p:txBody>
      </p:sp>
    </p:spTree>
    <p:extLst>
      <p:ext uri="{BB962C8B-B14F-4D97-AF65-F5344CB8AC3E}">
        <p14:creationId xmlns:p14="http://schemas.microsoft.com/office/powerpoint/2010/main" val="904300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7315" y="188640"/>
            <a:ext cx="9160774" cy="6480720"/>
          </a:xfrm>
        </p:spPr>
      </p:pic>
      <p:sp>
        <p:nvSpPr>
          <p:cNvPr id="5" name="TextBox 4"/>
          <p:cNvSpPr txBox="1"/>
          <p:nvPr/>
        </p:nvSpPr>
        <p:spPr>
          <a:xfrm>
            <a:off x="827584" y="668017"/>
            <a:ext cx="4775466" cy="523220"/>
          </a:xfrm>
          <a:prstGeom prst="rect">
            <a:avLst/>
          </a:prstGeom>
          <a:noFill/>
        </p:spPr>
        <p:txBody>
          <a:bodyPr wrap="none" rtlCol="0">
            <a:spAutoFit/>
          </a:bodyPr>
          <a:lstStyle/>
          <a:p>
            <a:r>
              <a:rPr lang="en-US" sz="2800" b="1" dirty="0" smtClean="0">
                <a:solidFill>
                  <a:schemeClr val="bg1"/>
                </a:solidFill>
              </a:rPr>
              <a:t>Next Generation Property Plan</a:t>
            </a:r>
            <a:endParaRPr lang="en-US" sz="2800" b="1" dirty="0">
              <a:solidFill>
                <a:schemeClr val="bg1"/>
              </a:solidFill>
            </a:endParaRPr>
          </a:p>
        </p:txBody>
      </p:sp>
    </p:spTree>
    <p:extLst>
      <p:ext uri="{BB962C8B-B14F-4D97-AF65-F5344CB8AC3E}">
        <p14:creationId xmlns:p14="http://schemas.microsoft.com/office/powerpoint/2010/main" val="15551176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Data\Documents\8432 Future Farm Landscapes - AWI_EP_CFOC\Dec 21_12 maps\Patterson.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95536" y="0"/>
            <a:ext cx="7704856" cy="694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329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8640"/>
            <a:ext cx="9140688" cy="6541594"/>
          </a:xfrm>
          <a:prstGeom prst="rect">
            <a:avLst/>
          </a:prstGeom>
        </p:spPr>
      </p:pic>
    </p:spTree>
    <p:extLst>
      <p:ext uri="{BB962C8B-B14F-4D97-AF65-F5344CB8AC3E}">
        <p14:creationId xmlns:p14="http://schemas.microsoft.com/office/powerpoint/2010/main" val="10103456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3539</TotalTime>
  <Words>752</Words>
  <Application>Microsoft Macintosh PowerPoint</Application>
  <PresentationFormat>On-screen Show (4:3)</PresentationFormat>
  <Paragraphs>160</Paragraphs>
  <Slides>18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Document</vt:lpstr>
      <vt:lpstr>PowerPoint Presentation</vt:lpstr>
      <vt:lpstr>Participants vision </vt:lpstr>
      <vt:lpstr>PowerPoint Presentation</vt:lpstr>
      <vt:lpstr>PowerPoint Presentation</vt:lpstr>
      <vt:lpstr>Production Risk Assessment </vt:lpstr>
      <vt:lpstr>Native Vegetation Value and Condition </vt:lpstr>
      <vt:lpstr>PowerPoint Presentation</vt:lpstr>
      <vt:lpstr>PowerPoint Presentation</vt:lpstr>
      <vt:lpstr>PowerPoint Presentation</vt:lpstr>
      <vt:lpstr>PowerPoint Presentation</vt:lpstr>
      <vt:lpstr>Farmer feedback</vt:lpstr>
      <vt:lpstr>Where to from here?</vt:lpstr>
      <vt:lpstr>PowerPoint Presentation</vt:lpstr>
      <vt:lpstr>Managing Soil Acidity – various liming rates and deep incorporation </vt:lpstr>
      <vt:lpstr>PowerPoint Presentation</vt:lpstr>
      <vt:lpstr>PowerPoint Presentation</vt:lpstr>
      <vt:lpstr>PowerPoint Presentation</vt:lpstr>
      <vt:lpstr>PowerPoint Presentation</vt:lpstr>
    </vt:vector>
  </TitlesOfParts>
  <Company>PIRSA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Hayman</dc:creator>
  <cp:lastModifiedBy>Anita</cp:lastModifiedBy>
  <cp:revision>212</cp:revision>
  <cp:lastPrinted>2015-08-14T01:50:37Z</cp:lastPrinted>
  <dcterms:created xsi:type="dcterms:W3CDTF">2012-06-13T02:57:03Z</dcterms:created>
  <dcterms:modified xsi:type="dcterms:W3CDTF">2015-11-26T06:59:48Z</dcterms:modified>
</cp:coreProperties>
</file>